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3" r:id="rId5"/>
    <p:sldId id="261" r:id="rId6"/>
    <p:sldId id="262" r:id="rId7"/>
    <p:sldId id="266"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0E15"/>
    <a:srgbClr val="2E2E2F"/>
    <a:srgbClr val="317784"/>
    <a:srgbClr val="F8A440"/>
    <a:srgbClr val="1FA678"/>
    <a:srgbClr val="DD1414"/>
    <a:srgbClr val="80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AE8841-BEC2-4CC6-8B0E-C6459DB2C835}" v="11" dt="2022-06-09T13:37:52.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E9ABD-0014-EFF6-4EC0-EFA62959B6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B12F7C2-99D3-1896-9226-42A7DF1030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DFF2F5D-D341-2745-2D27-658860C8750F}"/>
              </a:ext>
            </a:extLst>
          </p:cNvPr>
          <p:cNvSpPr>
            <a:spLocks noGrp="1"/>
          </p:cNvSpPr>
          <p:nvPr>
            <p:ph type="dt" sz="half" idx="10"/>
          </p:nvPr>
        </p:nvSpPr>
        <p:spPr/>
        <p:txBody>
          <a:bodyPr/>
          <a:lstStyle/>
          <a:p>
            <a:fld id="{003575BD-22F6-4D56-92D5-281BCAF41AD9}" type="datetimeFigureOut">
              <a:rPr lang="en-GB" smtClean="0"/>
              <a:t>09/06/2022</a:t>
            </a:fld>
            <a:endParaRPr lang="en-GB" dirty="0"/>
          </a:p>
        </p:txBody>
      </p:sp>
      <p:sp>
        <p:nvSpPr>
          <p:cNvPr id="5" name="Footer Placeholder 4">
            <a:extLst>
              <a:ext uri="{FF2B5EF4-FFF2-40B4-BE49-F238E27FC236}">
                <a16:creationId xmlns:a16="http://schemas.microsoft.com/office/drawing/2014/main" id="{906C56C8-35D8-FC87-29F7-D76A862BE56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8F0AB1A-4ADD-10E9-F3B8-D5D13B03B938}"/>
              </a:ext>
            </a:extLst>
          </p:cNvPr>
          <p:cNvSpPr>
            <a:spLocks noGrp="1"/>
          </p:cNvSpPr>
          <p:nvPr>
            <p:ph type="sldNum" sz="quarter" idx="12"/>
          </p:nvPr>
        </p:nvSpPr>
        <p:spPr/>
        <p:txBody>
          <a:bodyPr/>
          <a:lstStyle/>
          <a:p>
            <a:fld id="{B3AA68F9-2148-49C6-92CC-D2EE2D5DAE76}" type="slidenum">
              <a:rPr lang="en-GB" smtClean="0"/>
              <a:t>‹#›</a:t>
            </a:fld>
            <a:endParaRPr lang="en-GB" dirty="0"/>
          </a:p>
        </p:txBody>
      </p:sp>
    </p:spTree>
    <p:extLst>
      <p:ext uri="{BB962C8B-B14F-4D97-AF65-F5344CB8AC3E}">
        <p14:creationId xmlns:p14="http://schemas.microsoft.com/office/powerpoint/2010/main" val="1756725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77283-623C-44CA-B486-AFF5BF41154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0362ED-036E-A0F8-8AD1-C4E0070CC8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972398-05A9-F472-21B1-F4EDEEB62527}"/>
              </a:ext>
            </a:extLst>
          </p:cNvPr>
          <p:cNvSpPr>
            <a:spLocks noGrp="1"/>
          </p:cNvSpPr>
          <p:nvPr>
            <p:ph type="dt" sz="half" idx="10"/>
          </p:nvPr>
        </p:nvSpPr>
        <p:spPr/>
        <p:txBody>
          <a:bodyPr/>
          <a:lstStyle/>
          <a:p>
            <a:fld id="{003575BD-22F6-4D56-92D5-281BCAF41AD9}" type="datetimeFigureOut">
              <a:rPr lang="en-GB" smtClean="0"/>
              <a:t>09/06/2022</a:t>
            </a:fld>
            <a:endParaRPr lang="en-GB" dirty="0"/>
          </a:p>
        </p:txBody>
      </p:sp>
      <p:sp>
        <p:nvSpPr>
          <p:cNvPr id="5" name="Footer Placeholder 4">
            <a:extLst>
              <a:ext uri="{FF2B5EF4-FFF2-40B4-BE49-F238E27FC236}">
                <a16:creationId xmlns:a16="http://schemas.microsoft.com/office/drawing/2014/main" id="{144E657B-E39D-0D02-EB43-9964BB95B2D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2832B43-EE1B-9D38-2638-BA5C2E60B267}"/>
              </a:ext>
            </a:extLst>
          </p:cNvPr>
          <p:cNvSpPr>
            <a:spLocks noGrp="1"/>
          </p:cNvSpPr>
          <p:nvPr>
            <p:ph type="sldNum" sz="quarter" idx="12"/>
          </p:nvPr>
        </p:nvSpPr>
        <p:spPr/>
        <p:txBody>
          <a:bodyPr/>
          <a:lstStyle/>
          <a:p>
            <a:fld id="{B3AA68F9-2148-49C6-92CC-D2EE2D5DAE76}" type="slidenum">
              <a:rPr lang="en-GB" smtClean="0"/>
              <a:t>‹#›</a:t>
            </a:fld>
            <a:endParaRPr lang="en-GB" dirty="0"/>
          </a:p>
        </p:txBody>
      </p:sp>
    </p:spTree>
    <p:extLst>
      <p:ext uri="{BB962C8B-B14F-4D97-AF65-F5344CB8AC3E}">
        <p14:creationId xmlns:p14="http://schemas.microsoft.com/office/powerpoint/2010/main" val="1118212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20F4DE-CAB9-4885-F7FF-C8C3C86818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04A62E-4CD8-E448-74D1-5E8FC108D5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EBC94D-B908-6B6C-A87E-7465FAA4C619}"/>
              </a:ext>
            </a:extLst>
          </p:cNvPr>
          <p:cNvSpPr>
            <a:spLocks noGrp="1"/>
          </p:cNvSpPr>
          <p:nvPr>
            <p:ph type="dt" sz="half" idx="10"/>
          </p:nvPr>
        </p:nvSpPr>
        <p:spPr/>
        <p:txBody>
          <a:bodyPr/>
          <a:lstStyle/>
          <a:p>
            <a:fld id="{003575BD-22F6-4D56-92D5-281BCAF41AD9}" type="datetimeFigureOut">
              <a:rPr lang="en-GB" smtClean="0"/>
              <a:t>09/06/2022</a:t>
            </a:fld>
            <a:endParaRPr lang="en-GB" dirty="0"/>
          </a:p>
        </p:txBody>
      </p:sp>
      <p:sp>
        <p:nvSpPr>
          <p:cNvPr id="5" name="Footer Placeholder 4">
            <a:extLst>
              <a:ext uri="{FF2B5EF4-FFF2-40B4-BE49-F238E27FC236}">
                <a16:creationId xmlns:a16="http://schemas.microsoft.com/office/drawing/2014/main" id="{093562B7-14B3-4631-088B-3C3987F4D34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D7E8021-E142-E9DD-B734-A78B755B34DD}"/>
              </a:ext>
            </a:extLst>
          </p:cNvPr>
          <p:cNvSpPr>
            <a:spLocks noGrp="1"/>
          </p:cNvSpPr>
          <p:nvPr>
            <p:ph type="sldNum" sz="quarter" idx="12"/>
          </p:nvPr>
        </p:nvSpPr>
        <p:spPr/>
        <p:txBody>
          <a:bodyPr/>
          <a:lstStyle/>
          <a:p>
            <a:fld id="{B3AA68F9-2148-49C6-92CC-D2EE2D5DAE76}" type="slidenum">
              <a:rPr lang="en-GB" smtClean="0"/>
              <a:t>‹#›</a:t>
            </a:fld>
            <a:endParaRPr lang="en-GB" dirty="0"/>
          </a:p>
        </p:txBody>
      </p:sp>
    </p:spTree>
    <p:extLst>
      <p:ext uri="{BB962C8B-B14F-4D97-AF65-F5344CB8AC3E}">
        <p14:creationId xmlns:p14="http://schemas.microsoft.com/office/powerpoint/2010/main" val="193251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FB64B-D88E-2D31-6049-FC0F895ACD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192D7D-37D1-B046-DDF3-C161FB856F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255219-EB1F-7AF3-1B0B-FF787ADBCCF2}"/>
              </a:ext>
            </a:extLst>
          </p:cNvPr>
          <p:cNvSpPr>
            <a:spLocks noGrp="1"/>
          </p:cNvSpPr>
          <p:nvPr>
            <p:ph type="dt" sz="half" idx="10"/>
          </p:nvPr>
        </p:nvSpPr>
        <p:spPr/>
        <p:txBody>
          <a:bodyPr/>
          <a:lstStyle/>
          <a:p>
            <a:fld id="{003575BD-22F6-4D56-92D5-281BCAF41AD9}" type="datetimeFigureOut">
              <a:rPr lang="en-GB" smtClean="0"/>
              <a:t>09/06/2022</a:t>
            </a:fld>
            <a:endParaRPr lang="en-GB" dirty="0"/>
          </a:p>
        </p:txBody>
      </p:sp>
      <p:sp>
        <p:nvSpPr>
          <p:cNvPr id="5" name="Footer Placeholder 4">
            <a:extLst>
              <a:ext uri="{FF2B5EF4-FFF2-40B4-BE49-F238E27FC236}">
                <a16:creationId xmlns:a16="http://schemas.microsoft.com/office/drawing/2014/main" id="{D517B606-18C1-8A9E-BECA-D637EC6680B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763FA5-3D4D-7D71-BEEB-04796DE29835}"/>
              </a:ext>
            </a:extLst>
          </p:cNvPr>
          <p:cNvSpPr>
            <a:spLocks noGrp="1"/>
          </p:cNvSpPr>
          <p:nvPr>
            <p:ph type="sldNum" sz="quarter" idx="12"/>
          </p:nvPr>
        </p:nvSpPr>
        <p:spPr/>
        <p:txBody>
          <a:bodyPr/>
          <a:lstStyle/>
          <a:p>
            <a:fld id="{B3AA68F9-2148-49C6-92CC-D2EE2D5DAE76}" type="slidenum">
              <a:rPr lang="en-GB" smtClean="0"/>
              <a:t>‹#›</a:t>
            </a:fld>
            <a:endParaRPr lang="en-GB" dirty="0"/>
          </a:p>
        </p:txBody>
      </p:sp>
    </p:spTree>
    <p:extLst>
      <p:ext uri="{BB962C8B-B14F-4D97-AF65-F5344CB8AC3E}">
        <p14:creationId xmlns:p14="http://schemas.microsoft.com/office/powerpoint/2010/main" val="1143940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707B7-6C54-449F-B330-76240DE627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1E8E51-5C9E-5EA8-251E-8D3E166CF5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4C6A26-5A0C-CBBE-EA91-B18328773F06}"/>
              </a:ext>
            </a:extLst>
          </p:cNvPr>
          <p:cNvSpPr>
            <a:spLocks noGrp="1"/>
          </p:cNvSpPr>
          <p:nvPr>
            <p:ph type="dt" sz="half" idx="10"/>
          </p:nvPr>
        </p:nvSpPr>
        <p:spPr/>
        <p:txBody>
          <a:bodyPr/>
          <a:lstStyle/>
          <a:p>
            <a:fld id="{003575BD-22F6-4D56-92D5-281BCAF41AD9}" type="datetimeFigureOut">
              <a:rPr lang="en-GB" smtClean="0"/>
              <a:t>09/06/2022</a:t>
            </a:fld>
            <a:endParaRPr lang="en-GB" dirty="0"/>
          </a:p>
        </p:txBody>
      </p:sp>
      <p:sp>
        <p:nvSpPr>
          <p:cNvPr id="5" name="Footer Placeholder 4">
            <a:extLst>
              <a:ext uri="{FF2B5EF4-FFF2-40B4-BE49-F238E27FC236}">
                <a16:creationId xmlns:a16="http://schemas.microsoft.com/office/drawing/2014/main" id="{3C40A13A-D7EC-E951-DB76-BB153192EC8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B1079D7-FA24-54F4-630C-F2ACC6242C41}"/>
              </a:ext>
            </a:extLst>
          </p:cNvPr>
          <p:cNvSpPr>
            <a:spLocks noGrp="1"/>
          </p:cNvSpPr>
          <p:nvPr>
            <p:ph type="sldNum" sz="quarter" idx="12"/>
          </p:nvPr>
        </p:nvSpPr>
        <p:spPr/>
        <p:txBody>
          <a:bodyPr/>
          <a:lstStyle/>
          <a:p>
            <a:fld id="{B3AA68F9-2148-49C6-92CC-D2EE2D5DAE76}" type="slidenum">
              <a:rPr lang="en-GB" smtClean="0"/>
              <a:t>‹#›</a:t>
            </a:fld>
            <a:endParaRPr lang="en-GB" dirty="0"/>
          </a:p>
        </p:txBody>
      </p:sp>
    </p:spTree>
    <p:extLst>
      <p:ext uri="{BB962C8B-B14F-4D97-AF65-F5344CB8AC3E}">
        <p14:creationId xmlns:p14="http://schemas.microsoft.com/office/powerpoint/2010/main" val="399439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C8547-91F5-18DD-88BB-319BD883E6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E190BE-40A7-AE78-F732-827AE17DD5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019238C-5D3F-CAB7-7A22-F7954304BE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A5B531-1925-3298-F7E7-D6D208CB41E6}"/>
              </a:ext>
            </a:extLst>
          </p:cNvPr>
          <p:cNvSpPr>
            <a:spLocks noGrp="1"/>
          </p:cNvSpPr>
          <p:nvPr>
            <p:ph type="dt" sz="half" idx="10"/>
          </p:nvPr>
        </p:nvSpPr>
        <p:spPr/>
        <p:txBody>
          <a:bodyPr/>
          <a:lstStyle/>
          <a:p>
            <a:fld id="{003575BD-22F6-4D56-92D5-281BCAF41AD9}" type="datetimeFigureOut">
              <a:rPr lang="en-GB" smtClean="0"/>
              <a:t>09/06/2022</a:t>
            </a:fld>
            <a:endParaRPr lang="en-GB" dirty="0"/>
          </a:p>
        </p:txBody>
      </p:sp>
      <p:sp>
        <p:nvSpPr>
          <p:cNvPr id="6" name="Footer Placeholder 5">
            <a:extLst>
              <a:ext uri="{FF2B5EF4-FFF2-40B4-BE49-F238E27FC236}">
                <a16:creationId xmlns:a16="http://schemas.microsoft.com/office/drawing/2014/main" id="{CE612EA4-C417-AD68-0417-6E254F8C0F2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10763AB-F5D8-974B-EA5D-56CAFF9CA1BC}"/>
              </a:ext>
            </a:extLst>
          </p:cNvPr>
          <p:cNvSpPr>
            <a:spLocks noGrp="1"/>
          </p:cNvSpPr>
          <p:nvPr>
            <p:ph type="sldNum" sz="quarter" idx="12"/>
          </p:nvPr>
        </p:nvSpPr>
        <p:spPr/>
        <p:txBody>
          <a:bodyPr/>
          <a:lstStyle/>
          <a:p>
            <a:fld id="{B3AA68F9-2148-49C6-92CC-D2EE2D5DAE76}" type="slidenum">
              <a:rPr lang="en-GB" smtClean="0"/>
              <a:t>‹#›</a:t>
            </a:fld>
            <a:endParaRPr lang="en-GB" dirty="0"/>
          </a:p>
        </p:txBody>
      </p:sp>
    </p:spTree>
    <p:extLst>
      <p:ext uri="{BB962C8B-B14F-4D97-AF65-F5344CB8AC3E}">
        <p14:creationId xmlns:p14="http://schemas.microsoft.com/office/powerpoint/2010/main" val="85739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25023-37A8-787D-60F5-4FC8D7423C6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6AE30A-A573-5D6C-BAEA-6778AB9567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BBF712-D622-497F-48DB-2ABB1A37AA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4ABAB8-EC87-CED8-D277-0D1DB3F221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C80FBA-EE87-F0B2-70CF-936E71DB24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62B97AC-0B07-6D5C-BB0F-E4F872129DC3}"/>
              </a:ext>
            </a:extLst>
          </p:cNvPr>
          <p:cNvSpPr>
            <a:spLocks noGrp="1"/>
          </p:cNvSpPr>
          <p:nvPr>
            <p:ph type="dt" sz="half" idx="10"/>
          </p:nvPr>
        </p:nvSpPr>
        <p:spPr/>
        <p:txBody>
          <a:bodyPr/>
          <a:lstStyle/>
          <a:p>
            <a:fld id="{003575BD-22F6-4D56-92D5-281BCAF41AD9}" type="datetimeFigureOut">
              <a:rPr lang="en-GB" smtClean="0"/>
              <a:t>09/06/2022</a:t>
            </a:fld>
            <a:endParaRPr lang="en-GB" dirty="0"/>
          </a:p>
        </p:txBody>
      </p:sp>
      <p:sp>
        <p:nvSpPr>
          <p:cNvPr id="8" name="Footer Placeholder 7">
            <a:extLst>
              <a:ext uri="{FF2B5EF4-FFF2-40B4-BE49-F238E27FC236}">
                <a16:creationId xmlns:a16="http://schemas.microsoft.com/office/drawing/2014/main" id="{B3496E3B-3044-11FA-C5E1-960FA5E18A1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97D7AF1A-1BEA-6E9D-206F-D3F9EF17A3E0}"/>
              </a:ext>
            </a:extLst>
          </p:cNvPr>
          <p:cNvSpPr>
            <a:spLocks noGrp="1"/>
          </p:cNvSpPr>
          <p:nvPr>
            <p:ph type="sldNum" sz="quarter" idx="12"/>
          </p:nvPr>
        </p:nvSpPr>
        <p:spPr/>
        <p:txBody>
          <a:bodyPr/>
          <a:lstStyle/>
          <a:p>
            <a:fld id="{B3AA68F9-2148-49C6-92CC-D2EE2D5DAE76}" type="slidenum">
              <a:rPr lang="en-GB" smtClean="0"/>
              <a:t>‹#›</a:t>
            </a:fld>
            <a:endParaRPr lang="en-GB" dirty="0"/>
          </a:p>
        </p:txBody>
      </p:sp>
    </p:spTree>
    <p:extLst>
      <p:ext uri="{BB962C8B-B14F-4D97-AF65-F5344CB8AC3E}">
        <p14:creationId xmlns:p14="http://schemas.microsoft.com/office/powerpoint/2010/main" val="3657349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5FFC4-8A3A-A32E-8CBB-2007B996E9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7B35D98-32DD-844D-64CD-C12D23996AD2}"/>
              </a:ext>
            </a:extLst>
          </p:cNvPr>
          <p:cNvSpPr>
            <a:spLocks noGrp="1"/>
          </p:cNvSpPr>
          <p:nvPr>
            <p:ph type="dt" sz="half" idx="10"/>
          </p:nvPr>
        </p:nvSpPr>
        <p:spPr/>
        <p:txBody>
          <a:bodyPr/>
          <a:lstStyle/>
          <a:p>
            <a:fld id="{003575BD-22F6-4D56-92D5-281BCAF41AD9}" type="datetimeFigureOut">
              <a:rPr lang="en-GB" smtClean="0"/>
              <a:t>09/06/2022</a:t>
            </a:fld>
            <a:endParaRPr lang="en-GB" dirty="0"/>
          </a:p>
        </p:txBody>
      </p:sp>
      <p:sp>
        <p:nvSpPr>
          <p:cNvPr id="4" name="Footer Placeholder 3">
            <a:extLst>
              <a:ext uri="{FF2B5EF4-FFF2-40B4-BE49-F238E27FC236}">
                <a16:creationId xmlns:a16="http://schemas.microsoft.com/office/drawing/2014/main" id="{D16E5E58-12DE-C06F-B853-025490AB009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F166D86-CD79-CA60-B5F1-86CD351AB808}"/>
              </a:ext>
            </a:extLst>
          </p:cNvPr>
          <p:cNvSpPr>
            <a:spLocks noGrp="1"/>
          </p:cNvSpPr>
          <p:nvPr>
            <p:ph type="sldNum" sz="quarter" idx="12"/>
          </p:nvPr>
        </p:nvSpPr>
        <p:spPr/>
        <p:txBody>
          <a:bodyPr/>
          <a:lstStyle/>
          <a:p>
            <a:fld id="{B3AA68F9-2148-49C6-92CC-D2EE2D5DAE76}" type="slidenum">
              <a:rPr lang="en-GB" smtClean="0"/>
              <a:t>‹#›</a:t>
            </a:fld>
            <a:endParaRPr lang="en-GB" dirty="0"/>
          </a:p>
        </p:txBody>
      </p:sp>
    </p:spTree>
    <p:extLst>
      <p:ext uri="{BB962C8B-B14F-4D97-AF65-F5344CB8AC3E}">
        <p14:creationId xmlns:p14="http://schemas.microsoft.com/office/powerpoint/2010/main" val="44837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240A7B-5803-CDD2-49F5-C4FE92B3FA64}"/>
              </a:ext>
            </a:extLst>
          </p:cNvPr>
          <p:cNvSpPr>
            <a:spLocks noGrp="1"/>
          </p:cNvSpPr>
          <p:nvPr>
            <p:ph type="dt" sz="half" idx="10"/>
          </p:nvPr>
        </p:nvSpPr>
        <p:spPr/>
        <p:txBody>
          <a:bodyPr/>
          <a:lstStyle/>
          <a:p>
            <a:fld id="{003575BD-22F6-4D56-92D5-281BCAF41AD9}" type="datetimeFigureOut">
              <a:rPr lang="en-GB" smtClean="0"/>
              <a:t>09/06/2022</a:t>
            </a:fld>
            <a:endParaRPr lang="en-GB" dirty="0"/>
          </a:p>
        </p:txBody>
      </p:sp>
      <p:sp>
        <p:nvSpPr>
          <p:cNvPr id="3" name="Footer Placeholder 2">
            <a:extLst>
              <a:ext uri="{FF2B5EF4-FFF2-40B4-BE49-F238E27FC236}">
                <a16:creationId xmlns:a16="http://schemas.microsoft.com/office/drawing/2014/main" id="{171F11C9-2BBB-7B5D-3D73-87479C767A5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044988E-142F-5797-678A-9F11BE40C9ED}"/>
              </a:ext>
            </a:extLst>
          </p:cNvPr>
          <p:cNvSpPr>
            <a:spLocks noGrp="1"/>
          </p:cNvSpPr>
          <p:nvPr>
            <p:ph type="sldNum" sz="quarter" idx="12"/>
          </p:nvPr>
        </p:nvSpPr>
        <p:spPr/>
        <p:txBody>
          <a:bodyPr/>
          <a:lstStyle/>
          <a:p>
            <a:fld id="{B3AA68F9-2148-49C6-92CC-D2EE2D5DAE76}" type="slidenum">
              <a:rPr lang="en-GB" smtClean="0"/>
              <a:t>‹#›</a:t>
            </a:fld>
            <a:endParaRPr lang="en-GB" dirty="0"/>
          </a:p>
        </p:txBody>
      </p:sp>
    </p:spTree>
    <p:extLst>
      <p:ext uri="{BB962C8B-B14F-4D97-AF65-F5344CB8AC3E}">
        <p14:creationId xmlns:p14="http://schemas.microsoft.com/office/powerpoint/2010/main" val="4230090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10DC1-B27E-AD86-F589-356A790307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6F01FB-454A-576B-34D1-2192EE41A2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76A72D1-3B29-E4B9-7FD6-F10C2D18DD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423171-4AA7-52A2-C0F2-61FE9A053194}"/>
              </a:ext>
            </a:extLst>
          </p:cNvPr>
          <p:cNvSpPr>
            <a:spLocks noGrp="1"/>
          </p:cNvSpPr>
          <p:nvPr>
            <p:ph type="dt" sz="half" idx="10"/>
          </p:nvPr>
        </p:nvSpPr>
        <p:spPr/>
        <p:txBody>
          <a:bodyPr/>
          <a:lstStyle/>
          <a:p>
            <a:fld id="{003575BD-22F6-4D56-92D5-281BCAF41AD9}" type="datetimeFigureOut">
              <a:rPr lang="en-GB" smtClean="0"/>
              <a:t>09/06/2022</a:t>
            </a:fld>
            <a:endParaRPr lang="en-GB" dirty="0"/>
          </a:p>
        </p:txBody>
      </p:sp>
      <p:sp>
        <p:nvSpPr>
          <p:cNvPr id="6" name="Footer Placeholder 5">
            <a:extLst>
              <a:ext uri="{FF2B5EF4-FFF2-40B4-BE49-F238E27FC236}">
                <a16:creationId xmlns:a16="http://schemas.microsoft.com/office/drawing/2014/main" id="{FE23A80D-E58B-7906-E897-99B7A5B9DBB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AD244D0-BABD-8718-B093-F979384D8AB8}"/>
              </a:ext>
            </a:extLst>
          </p:cNvPr>
          <p:cNvSpPr>
            <a:spLocks noGrp="1"/>
          </p:cNvSpPr>
          <p:nvPr>
            <p:ph type="sldNum" sz="quarter" idx="12"/>
          </p:nvPr>
        </p:nvSpPr>
        <p:spPr/>
        <p:txBody>
          <a:bodyPr/>
          <a:lstStyle/>
          <a:p>
            <a:fld id="{B3AA68F9-2148-49C6-92CC-D2EE2D5DAE76}" type="slidenum">
              <a:rPr lang="en-GB" smtClean="0"/>
              <a:t>‹#›</a:t>
            </a:fld>
            <a:endParaRPr lang="en-GB" dirty="0"/>
          </a:p>
        </p:txBody>
      </p:sp>
    </p:spTree>
    <p:extLst>
      <p:ext uri="{BB962C8B-B14F-4D97-AF65-F5344CB8AC3E}">
        <p14:creationId xmlns:p14="http://schemas.microsoft.com/office/powerpoint/2010/main" val="1215369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C49D9-0E11-0DB5-0520-A85BDA1ABA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12AA280-9CA6-965D-1BB2-6CF4687C6B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E3BFD2D-D63B-45C1-B9FC-6DF328EFD1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65C1D6-E6F5-E993-B1B7-8ECCE4B1EF54}"/>
              </a:ext>
            </a:extLst>
          </p:cNvPr>
          <p:cNvSpPr>
            <a:spLocks noGrp="1"/>
          </p:cNvSpPr>
          <p:nvPr>
            <p:ph type="dt" sz="half" idx="10"/>
          </p:nvPr>
        </p:nvSpPr>
        <p:spPr/>
        <p:txBody>
          <a:bodyPr/>
          <a:lstStyle/>
          <a:p>
            <a:fld id="{003575BD-22F6-4D56-92D5-281BCAF41AD9}" type="datetimeFigureOut">
              <a:rPr lang="en-GB" smtClean="0"/>
              <a:t>09/06/2022</a:t>
            </a:fld>
            <a:endParaRPr lang="en-GB" dirty="0"/>
          </a:p>
        </p:txBody>
      </p:sp>
      <p:sp>
        <p:nvSpPr>
          <p:cNvPr id="6" name="Footer Placeholder 5">
            <a:extLst>
              <a:ext uri="{FF2B5EF4-FFF2-40B4-BE49-F238E27FC236}">
                <a16:creationId xmlns:a16="http://schemas.microsoft.com/office/drawing/2014/main" id="{40EFE745-8802-CB9E-29B1-AA147C69057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C0BB27E-B29C-4A85-5F6C-0C4F32654DF6}"/>
              </a:ext>
            </a:extLst>
          </p:cNvPr>
          <p:cNvSpPr>
            <a:spLocks noGrp="1"/>
          </p:cNvSpPr>
          <p:nvPr>
            <p:ph type="sldNum" sz="quarter" idx="12"/>
          </p:nvPr>
        </p:nvSpPr>
        <p:spPr/>
        <p:txBody>
          <a:bodyPr/>
          <a:lstStyle/>
          <a:p>
            <a:fld id="{B3AA68F9-2148-49C6-92CC-D2EE2D5DAE76}" type="slidenum">
              <a:rPr lang="en-GB" smtClean="0"/>
              <a:t>‹#›</a:t>
            </a:fld>
            <a:endParaRPr lang="en-GB" dirty="0"/>
          </a:p>
        </p:txBody>
      </p:sp>
    </p:spTree>
    <p:extLst>
      <p:ext uri="{BB962C8B-B14F-4D97-AF65-F5344CB8AC3E}">
        <p14:creationId xmlns:p14="http://schemas.microsoft.com/office/powerpoint/2010/main" val="423898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55BEEE-DE2F-16BF-AF6A-0A6AFD2BD9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CF1876-3E42-56B4-8D97-A40D3DF2A9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99E0E4-0E17-8D8F-A6D4-FE8D08B0DF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3575BD-22F6-4D56-92D5-281BCAF41AD9}" type="datetimeFigureOut">
              <a:rPr lang="en-GB" smtClean="0"/>
              <a:t>09/06/2022</a:t>
            </a:fld>
            <a:endParaRPr lang="en-GB" dirty="0"/>
          </a:p>
        </p:txBody>
      </p:sp>
      <p:sp>
        <p:nvSpPr>
          <p:cNvPr id="5" name="Footer Placeholder 4">
            <a:extLst>
              <a:ext uri="{FF2B5EF4-FFF2-40B4-BE49-F238E27FC236}">
                <a16:creationId xmlns:a16="http://schemas.microsoft.com/office/drawing/2014/main" id="{C21D2985-656C-629A-DED6-BB433478E3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288D2AD-D0F7-518B-3CDE-026B83969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A68F9-2148-49C6-92CC-D2EE2D5DAE76}" type="slidenum">
              <a:rPr lang="en-GB" smtClean="0"/>
              <a:t>‹#›</a:t>
            </a:fld>
            <a:endParaRPr lang="en-GB" dirty="0"/>
          </a:p>
        </p:txBody>
      </p:sp>
    </p:spTree>
    <p:extLst>
      <p:ext uri="{BB962C8B-B14F-4D97-AF65-F5344CB8AC3E}">
        <p14:creationId xmlns:p14="http://schemas.microsoft.com/office/powerpoint/2010/main" val="754799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info@cstt.org.uk"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123D1-0745-228F-6BAA-F60B91B926BE}"/>
              </a:ext>
            </a:extLst>
          </p:cNvPr>
          <p:cNvSpPr>
            <a:spLocks noGrp="1"/>
          </p:cNvSpPr>
          <p:nvPr>
            <p:ph type="ctrTitle"/>
          </p:nvPr>
        </p:nvSpPr>
        <p:spPr>
          <a:xfrm>
            <a:off x="1053782" y="3663992"/>
            <a:ext cx="10474960" cy="2387600"/>
          </a:xfrm>
        </p:spPr>
        <p:txBody>
          <a:bodyPr>
            <a:noAutofit/>
          </a:bodyPr>
          <a:lstStyle/>
          <a:p>
            <a:r>
              <a:rPr lang="en-GB" sz="4800" dirty="0">
                <a:solidFill>
                  <a:srgbClr val="2E2E2F"/>
                </a:solidFill>
                <a:latin typeface="Museo Sans 500" panose="02000000000000000000" pitchFamily="50" charset="0"/>
              </a:rPr>
              <a:t>The Winning Entries of the MEMF School Competition 2022</a:t>
            </a:r>
          </a:p>
        </p:txBody>
      </p:sp>
      <p:pic>
        <p:nvPicPr>
          <p:cNvPr id="5" name="Picture 4" descr="Logo, company name&#10;&#10;Description automatically generated">
            <a:extLst>
              <a:ext uri="{FF2B5EF4-FFF2-40B4-BE49-F238E27FC236}">
                <a16:creationId xmlns:a16="http://schemas.microsoft.com/office/drawing/2014/main" id="{A08835F3-5912-B0FC-BB1F-5D18B86318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550" y="774679"/>
            <a:ext cx="9877425" cy="3295249"/>
          </a:xfrm>
          <a:prstGeom prst="rect">
            <a:avLst/>
          </a:prstGeom>
        </p:spPr>
      </p:pic>
      <p:pic>
        <p:nvPicPr>
          <p:cNvPr id="6" name="Picture 5">
            <a:extLst>
              <a:ext uri="{FF2B5EF4-FFF2-40B4-BE49-F238E27FC236}">
                <a16:creationId xmlns:a16="http://schemas.microsoft.com/office/drawing/2014/main" id="{16413AF2-7C4B-CAA4-C7D6-72A6A3811774}"/>
              </a:ext>
            </a:extLst>
          </p:cNvPr>
          <p:cNvPicPr>
            <a:picLocks noChangeAspect="1"/>
          </p:cNvPicPr>
          <p:nvPr/>
        </p:nvPicPr>
        <p:blipFill>
          <a:blip r:embed="rId3"/>
          <a:stretch>
            <a:fillRect/>
          </a:stretch>
        </p:blipFill>
        <p:spPr>
          <a:xfrm>
            <a:off x="129901" y="0"/>
            <a:ext cx="708299" cy="6858000"/>
          </a:xfrm>
          <a:prstGeom prst="rect">
            <a:avLst/>
          </a:prstGeom>
        </p:spPr>
      </p:pic>
    </p:spTree>
    <p:extLst>
      <p:ext uri="{BB962C8B-B14F-4D97-AF65-F5344CB8AC3E}">
        <p14:creationId xmlns:p14="http://schemas.microsoft.com/office/powerpoint/2010/main" val="317534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6649625-F8AE-1CE6-E0FD-1FB4A6531736}"/>
              </a:ext>
            </a:extLst>
          </p:cNvPr>
          <p:cNvSpPr txBox="1">
            <a:spLocks/>
          </p:cNvSpPr>
          <p:nvPr/>
        </p:nvSpPr>
        <p:spPr>
          <a:xfrm>
            <a:off x="819150" y="115290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i="1" dirty="0">
                <a:solidFill>
                  <a:srgbClr val="000000"/>
                </a:solidFill>
                <a:effectLst/>
                <a:latin typeface="Museo Sans 100" panose="02000000000000000000" pitchFamily="50" charset="0"/>
                <a:ea typeface="Calibri" panose="020F0502020204030204" pitchFamily="34" charset="0"/>
              </a:rPr>
              <a:t>Inclusive play park from Felpham Community College</a:t>
            </a:r>
            <a:endParaRPr lang="en-GB" sz="2000" b="1" dirty="0">
              <a:latin typeface="Museo Sans 100" panose="02000000000000000000" pitchFamily="50" charset="0"/>
            </a:endParaRPr>
          </a:p>
        </p:txBody>
      </p:sp>
      <p:sp>
        <p:nvSpPr>
          <p:cNvPr id="8" name="TextBox 7">
            <a:extLst>
              <a:ext uri="{FF2B5EF4-FFF2-40B4-BE49-F238E27FC236}">
                <a16:creationId xmlns:a16="http://schemas.microsoft.com/office/drawing/2014/main" id="{8F467DCC-D475-1311-FE2C-994E11FF7B03}"/>
              </a:ext>
            </a:extLst>
          </p:cNvPr>
          <p:cNvSpPr txBox="1"/>
          <p:nvPr/>
        </p:nvSpPr>
        <p:spPr>
          <a:xfrm>
            <a:off x="309878" y="2105561"/>
            <a:ext cx="7672071" cy="1231106"/>
          </a:xfrm>
          <a:prstGeom prst="rect">
            <a:avLst/>
          </a:prstGeom>
          <a:noFill/>
        </p:spPr>
        <p:txBody>
          <a:bodyPr wrap="square" rtlCol="0">
            <a:spAutoFit/>
          </a:bodyPr>
          <a:lstStyle/>
          <a:p>
            <a:pPr marL="457200" algn="just"/>
            <a:r>
              <a:rPr lang="en-GB" dirty="0">
                <a:solidFill>
                  <a:srgbClr val="000000"/>
                </a:solidFill>
                <a:effectLst/>
                <a:latin typeface="Museo Sans 100" panose="02000000000000000000" pitchFamily="50" charset="0"/>
                <a:ea typeface="Times New Roman" panose="02020603050405020304" pitchFamily="18" charset="0"/>
              </a:rPr>
              <a:t>The judges were impressed with the thought and care taken into the designs of this project ensuring accessible equipment was integrated throughout the park so all children would be able to enjoy it together</a:t>
            </a:r>
            <a:r>
              <a:rPr lang="en-GB" sz="2000" dirty="0">
                <a:solidFill>
                  <a:srgbClr val="000000"/>
                </a:solidFill>
                <a:effectLst/>
                <a:latin typeface="Museo Sans 100" panose="02000000000000000000" pitchFamily="50" charset="0"/>
                <a:ea typeface="Times New Roman" panose="02020603050405020304" pitchFamily="18" charset="0"/>
              </a:rPr>
              <a:t>. </a:t>
            </a:r>
            <a:endParaRPr lang="en-GB" sz="2000" dirty="0">
              <a:effectLst/>
              <a:latin typeface="Museo Sans 100" panose="02000000000000000000" pitchFamily="50" charset="0"/>
              <a:ea typeface="Times New Roman" panose="02020603050405020304" pitchFamily="18" charset="0"/>
            </a:endParaRPr>
          </a:p>
        </p:txBody>
      </p:sp>
      <p:sp>
        <p:nvSpPr>
          <p:cNvPr id="10" name="TextBox 9">
            <a:extLst>
              <a:ext uri="{FF2B5EF4-FFF2-40B4-BE49-F238E27FC236}">
                <a16:creationId xmlns:a16="http://schemas.microsoft.com/office/drawing/2014/main" id="{7F6793EC-505F-4821-C8FA-7373270B58CC}"/>
              </a:ext>
            </a:extLst>
          </p:cNvPr>
          <p:cNvSpPr txBox="1"/>
          <p:nvPr/>
        </p:nvSpPr>
        <p:spPr>
          <a:xfrm>
            <a:off x="309878" y="3631371"/>
            <a:ext cx="6870568" cy="1754326"/>
          </a:xfrm>
          <a:prstGeom prst="rect">
            <a:avLst/>
          </a:prstGeom>
          <a:noFill/>
        </p:spPr>
        <p:txBody>
          <a:bodyPr wrap="square" rtlCol="0">
            <a:spAutoFit/>
          </a:bodyPr>
          <a:lstStyle/>
          <a:p>
            <a:pPr marL="457200" algn="just"/>
            <a:r>
              <a:rPr lang="en-GB" dirty="0">
                <a:solidFill>
                  <a:srgbClr val="000000"/>
                </a:solidFill>
                <a:effectLst/>
                <a:latin typeface="Museo Sans 100" panose="02000000000000000000" pitchFamily="50" charset="0"/>
                <a:ea typeface="Times New Roman" panose="02020603050405020304" pitchFamily="18" charset="0"/>
              </a:rPr>
              <a:t>The submission assessed the current local park and identified areas that needed improving to ensure it was inclusive and accessible to all children. </a:t>
            </a:r>
          </a:p>
          <a:p>
            <a:pPr marL="457200" algn="just"/>
            <a:endParaRPr lang="en-GB" dirty="0">
              <a:solidFill>
                <a:srgbClr val="000000"/>
              </a:solidFill>
              <a:latin typeface="Museo Sans 100" panose="02000000000000000000" pitchFamily="50" charset="0"/>
              <a:ea typeface="Times New Roman" panose="02020603050405020304" pitchFamily="18" charset="0"/>
            </a:endParaRPr>
          </a:p>
          <a:p>
            <a:pPr marL="457200" algn="just"/>
            <a:r>
              <a:rPr lang="en-GB" dirty="0">
                <a:solidFill>
                  <a:srgbClr val="000000"/>
                </a:solidFill>
                <a:effectLst/>
                <a:latin typeface="Museo Sans 100" panose="02000000000000000000" pitchFamily="50" charset="0"/>
                <a:ea typeface="Times New Roman" panose="02020603050405020304" pitchFamily="18" charset="0"/>
              </a:rPr>
              <a:t>The hand drawn designs brought the idea to life and how the park could practically be laid out. </a:t>
            </a:r>
            <a:endParaRPr lang="en-GB" dirty="0">
              <a:effectLst/>
              <a:latin typeface="Museo Sans 100" panose="02000000000000000000" pitchFamily="50" charset="0"/>
              <a:ea typeface="Times New Roman" panose="02020603050405020304" pitchFamily="18" charset="0"/>
            </a:endParaRPr>
          </a:p>
        </p:txBody>
      </p:sp>
      <p:pic>
        <p:nvPicPr>
          <p:cNvPr id="11" name="Picture 10">
            <a:extLst>
              <a:ext uri="{FF2B5EF4-FFF2-40B4-BE49-F238E27FC236}">
                <a16:creationId xmlns:a16="http://schemas.microsoft.com/office/drawing/2014/main" id="{0F86E757-5261-5D79-68DC-D0A137EAB071}"/>
              </a:ext>
            </a:extLst>
          </p:cNvPr>
          <p:cNvPicPr>
            <a:picLocks noChangeAspect="1"/>
          </p:cNvPicPr>
          <p:nvPr/>
        </p:nvPicPr>
        <p:blipFill>
          <a:blip r:embed="rId2"/>
          <a:stretch>
            <a:fillRect/>
          </a:stretch>
        </p:blipFill>
        <p:spPr>
          <a:xfrm>
            <a:off x="129901" y="0"/>
            <a:ext cx="708299" cy="6858000"/>
          </a:xfrm>
          <a:prstGeom prst="rect">
            <a:avLst/>
          </a:prstGeom>
        </p:spPr>
      </p:pic>
      <p:cxnSp>
        <p:nvCxnSpPr>
          <p:cNvPr id="4" name="Straight Connector 3">
            <a:extLst>
              <a:ext uri="{FF2B5EF4-FFF2-40B4-BE49-F238E27FC236}">
                <a16:creationId xmlns:a16="http://schemas.microsoft.com/office/drawing/2014/main" id="{89279B8C-1AE9-2DA6-DB6D-81C5456F3A0F}"/>
              </a:ext>
            </a:extLst>
          </p:cNvPr>
          <p:cNvCxnSpPr>
            <a:cxnSpLocks/>
          </p:cNvCxnSpPr>
          <p:nvPr/>
        </p:nvCxnSpPr>
        <p:spPr>
          <a:xfrm>
            <a:off x="0" y="1352550"/>
            <a:ext cx="12192000" cy="0"/>
          </a:xfrm>
          <a:prstGeom prst="line">
            <a:avLst/>
          </a:prstGeom>
          <a:ln w="38100">
            <a:solidFill>
              <a:srgbClr val="C20E15"/>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1EC76494-5A0A-B055-6D94-5E5319AF1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3799" y="1507000"/>
            <a:ext cx="3154681" cy="23639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61F2316-CF3E-17AC-B9FE-F67FA961F89E}"/>
              </a:ext>
            </a:extLst>
          </p:cNvPr>
          <p:cNvPicPr>
            <a:picLocks noChangeAspect="1"/>
          </p:cNvPicPr>
          <p:nvPr/>
        </p:nvPicPr>
        <p:blipFill>
          <a:blip r:embed="rId4"/>
          <a:stretch>
            <a:fillRect/>
          </a:stretch>
        </p:blipFill>
        <p:spPr>
          <a:xfrm>
            <a:off x="7450182" y="3844492"/>
            <a:ext cx="4518298" cy="2527818"/>
          </a:xfrm>
          <a:prstGeom prst="rect">
            <a:avLst/>
          </a:prstGeom>
        </p:spPr>
      </p:pic>
      <p:pic>
        <p:nvPicPr>
          <p:cNvPr id="14" name="Picture 13" descr="A picture containing logo&#10;&#10;Description automatically generated">
            <a:extLst>
              <a:ext uri="{FF2B5EF4-FFF2-40B4-BE49-F238E27FC236}">
                <a16:creationId xmlns:a16="http://schemas.microsoft.com/office/drawing/2014/main" id="{2EC84FFF-DDD6-5A4D-B37F-888703A3FE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25" y="6065414"/>
            <a:ext cx="2721391" cy="648357"/>
          </a:xfrm>
          <a:prstGeom prst="rect">
            <a:avLst/>
          </a:prstGeom>
        </p:spPr>
      </p:pic>
      <p:sp>
        <p:nvSpPr>
          <p:cNvPr id="13" name="TextBox 12">
            <a:extLst>
              <a:ext uri="{FF2B5EF4-FFF2-40B4-BE49-F238E27FC236}">
                <a16:creationId xmlns:a16="http://schemas.microsoft.com/office/drawing/2014/main" id="{94DB3662-66BA-FCA1-4161-E38BEA275206}"/>
              </a:ext>
            </a:extLst>
          </p:cNvPr>
          <p:cNvSpPr txBox="1"/>
          <p:nvPr/>
        </p:nvSpPr>
        <p:spPr>
          <a:xfrm>
            <a:off x="9394257" y="6389592"/>
            <a:ext cx="2574223" cy="338554"/>
          </a:xfrm>
          <a:prstGeom prst="rect">
            <a:avLst/>
          </a:prstGeom>
          <a:noFill/>
        </p:spPr>
        <p:txBody>
          <a:bodyPr wrap="square" rtlCol="0">
            <a:spAutoFit/>
          </a:bodyPr>
          <a:lstStyle/>
          <a:p>
            <a:r>
              <a:rPr lang="en-GB" sz="1600" dirty="0">
                <a:solidFill>
                  <a:srgbClr val="2E2E2F"/>
                </a:solidFill>
                <a:latin typeface="Museo Sans 700" panose="02000000000000000000" pitchFamily="50" charset="0"/>
              </a:rPr>
              <a:t>VISIT</a:t>
            </a:r>
            <a:r>
              <a:rPr lang="en-GB" sz="1600" dirty="0">
                <a:latin typeface="Museo Sans 700" panose="02000000000000000000" pitchFamily="50" charset="0"/>
              </a:rPr>
              <a:t> </a:t>
            </a:r>
            <a:r>
              <a:rPr lang="en-GB" sz="1600" dirty="0">
                <a:solidFill>
                  <a:srgbClr val="C20E15"/>
                </a:solidFill>
                <a:latin typeface="Museo Sans 700" panose="02000000000000000000" pitchFamily="50" charset="0"/>
              </a:rPr>
              <a:t>MEMF.CAREERS</a:t>
            </a:r>
          </a:p>
        </p:txBody>
      </p:sp>
      <p:sp>
        <p:nvSpPr>
          <p:cNvPr id="18" name="Title 1">
            <a:extLst>
              <a:ext uri="{FF2B5EF4-FFF2-40B4-BE49-F238E27FC236}">
                <a16:creationId xmlns:a16="http://schemas.microsoft.com/office/drawing/2014/main" id="{5D0E5FA3-CD9F-EF85-367C-F914EDE024AF}"/>
              </a:ext>
            </a:extLst>
          </p:cNvPr>
          <p:cNvSpPr txBox="1">
            <a:spLocks/>
          </p:cNvSpPr>
          <p:nvPr/>
        </p:nvSpPr>
        <p:spPr>
          <a:xfrm>
            <a:off x="847725" y="1412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2E2E2F"/>
                </a:solidFill>
                <a:latin typeface="Museo Sans 500" panose="02000000000000000000" pitchFamily="50" charset="0"/>
              </a:rPr>
              <a:t>WINNING ENTRY: 11 TO 13 YEARS OLD </a:t>
            </a:r>
          </a:p>
        </p:txBody>
      </p:sp>
    </p:spTree>
    <p:extLst>
      <p:ext uri="{BB962C8B-B14F-4D97-AF65-F5344CB8AC3E}">
        <p14:creationId xmlns:p14="http://schemas.microsoft.com/office/powerpoint/2010/main" val="2254044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6649625-F8AE-1CE6-E0FD-1FB4A6531736}"/>
              </a:ext>
            </a:extLst>
          </p:cNvPr>
          <p:cNvSpPr txBox="1">
            <a:spLocks/>
          </p:cNvSpPr>
          <p:nvPr/>
        </p:nvSpPr>
        <p:spPr>
          <a:xfrm>
            <a:off x="819150" y="10671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i="1" dirty="0">
                <a:solidFill>
                  <a:srgbClr val="000000"/>
                </a:solidFill>
                <a:effectLst/>
                <a:latin typeface="Museo Sans 100" panose="02000000000000000000" pitchFamily="50" charset="0"/>
                <a:ea typeface="Calibri" panose="020F0502020204030204" pitchFamily="34" charset="0"/>
              </a:rPr>
              <a:t>My Sustainable School from Felpham Community College</a:t>
            </a:r>
            <a:endParaRPr lang="en-GB" sz="2000" b="1" dirty="0">
              <a:latin typeface="Museo Sans 100" panose="02000000000000000000" pitchFamily="50" charset="0"/>
            </a:endParaRPr>
          </a:p>
        </p:txBody>
      </p:sp>
      <p:sp>
        <p:nvSpPr>
          <p:cNvPr id="8" name="TextBox 7">
            <a:extLst>
              <a:ext uri="{FF2B5EF4-FFF2-40B4-BE49-F238E27FC236}">
                <a16:creationId xmlns:a16="http://schemas.microsoft.com/office/drawing/2014/main" id="{8F467DCC-D475-1311-FE2C-994E11FF7B03}"/>
              </a:ext>
            </a:extLst>
          </p:cNvPr>
          <p:cNvSpPr txBox="1"/>
          <p:nvPr/>
        </p:nvSpPr>
        <p:spPr>
          <a:xfrm>
            <a:off x="309879" y="2067461"/>
            <a:ext cx="7727216" cy="2585323"/>
          </a:xfrm>
          <a:prstGeom prst="rect">
            <a:avLst/>
          </a:prstGeom>
          <a:noFill/>
        </p:spPr>
        <p:txBody>
          <a:bodyPr wrap="square" rtlCol="0">
            <a:spAutoFit/>
          </a:bodyPr>
          <a:lstStyle/>
          <a:p>
            <a:pPr marL="457200" algn="just"/>
            <a:r>
              <a:rPr lang="en-GB" sz="1800" dirty="0">
                <a:solidFill>
                  <a:srgbClr val="000000"/>
                </a:solidFill>
                <a:effectLst/>
                <a:latin typeface="Museo Sans 100" panose="02000000000000000000" pitchFamily="50" charset="0"/>
                <a:ea typeface="Times New Roman" panose="02020603050405020304" pitchFamily="18" charset="0"/>
              </a:rPr>
              <a:t>The submission provided practical and impactful suggestions on how their school facilities can be improved to become more sustainable. The submission explored using renewable energy sources, source local materials to build the extensions and the creation of more green space within the school grounds, </a:t>
            </a:r>
          </a:p>
          <a:p>
            <a:pPr marL="457200" algn="just"/>
            <a:endParaRPr lang="en-GB" sz="1800" dirty="0">
              <a:solidFill>
                <a:srgbClr val="000000"/>
              </a:solidFill>
              <a:effectLst/>
              <a:latin typeface="Museo Sans 100" panose="02000000000000000000" pitchFamily="50" charset="0"/>
              <a:ea typeface="Times New Roman" panose="02020603050405020304" pitchFamily="18" charset="0"/>
            </a:endParaRPr>
          </a:p>
          <a:p>
            <a:pPr marL="457200" algn="just"/>
            <a:r>
              <a:rPr lang="en-GB" dirty="0">
                <a:solidFill>
                  <a:srgbClr val="000000"/>
                </a:solidFill>
                <a:latin typeface="Museo Sans 100" panose="02000000000000000000" pitchFamily="50" charset="0"/>
                <a:ea typeface="Times New Roman" panose="02020603050405020304" pitchFamily="18" charset="0"/>
              </a:rPr>
              <a:t>The project also touched on the impact having a more sustainable school will have on the staff and pupil and would create a better working environment. </a:t>
            </a:r>
            <a:endParaRPr lang="en-GB" sz="1800" dirty="0">
              <a:effectLst/>
              <a:latin typeface="Museo Sans 100" panose="02000000000000000000" pitchFamily="50" charset="0"/>
              <a:ea typeface="Times New Roman" panose="02020603050405020304" pitchFamily="18" charset="0"/>
            </a:endParaRPr>
          </a:p>
        </p:txBody>
      </p:sp>
      <p:sp>
        <p:nvSpPr>
          <p:cNvPr id="10" name="TextBox 9">
            <a:extLst>
              <a:ext uri="{FF2B5EF4-FFF2-40B4-BE49-F238E27FC236}">
                <a16:creationId xmlns:a16="http://schemas.microsoft.com/office/drawing/2014/main" id="{7F6793EC-505F-4821-C8FA-7373270B58CC}"/>
              </a:ext>
            </a:extLst>
          </p:cNvPr>
          <p:cNvSpPr txBox="1"/>
          <p:nvPr/>
        </p:nvSpPr>
        <p:spPr>
          <a:xfrm>
            <a:off x="309879" y="4789473"/>
            <a:ext cx="7602088" cy="646331"/>
          </a:xfrm>
          <a:prstGeom prst="rect">
            <a:avLst/>
          </a:prstGeom>
          <a:noFill/>
        </p:spPr>
        <p:txBody>
          <a:bodyPr wrap="square" rtlCol="0">
            <a:spAutoFit/>
          </a:bodyPr>
          <a:lstStyle/>
          <a:p>
            <a:pPr marL="457200" algn="just"/>
            <a:r>
              <a:rPr lang="en-GB" sz="1800" dirty="0">
                <a:solidFill>
                  <a:srgbClr val="000000"/>
                </a:solidFill>
                <a:effectLst/>
                <a:latin typeface="Museo Sans 100" panose="02000000000000000000" pitchFamily="50" charset="0"/>
                <a:ea typeface="Times New Roman" panose="02020603050405020304" pitchFamily="18" charset="0"/>
              </a:rPr>
              <a:t>The judges were impressed with the focus on sustainability and the practical actions that were la</a:t>
            </a:r>
            <a:r>
              <a:rPr lang="en-GB" sz="1800" dirty="0">
                <a:solidFill>
                  <a:srgbClr val="000000"/>
                </a:solidFill>
                <a:latin typeface="Museo Sans 100" panose="02000000000000000000" pitchFamily="50" charset="0"/>
                <a:ea typeface="Times New Roman" panose="02020603050405020304" pitchFamily="18" charset="0"/>
              </a:rPr>
              <a:t>id out in the presentation. </a:t>
            </a:r>
            <a:endParaRPr lang="en-GB" dirty="0">
              <a:effectLst/>
              <a:latin typeface="Museo Sans 100" panose="02000000000000000000" pitchFamily="50" charset="0"/>
              <a:ea typeface="Times New Roman" panose="02020603050405020304" pitchFamily="18" charset="0"/>
            </a:endParaRPr>
          </a:p>
        </p:txBody>
      </p:sp>
      <p:pic>
        <p:nvPicPr>
          <p:cNvPr id="11" name="Picture 10">
            <a:extLst>
              <a:ext uri="{FF2B5EF4-FFF2-40B4-BE49-F238E27FC236}">
                <a16:creationId xmlns:a16="http://schemas.microsoft.com/office/drawing/2014/main" id="{0F86E757-5261-5D79-68DC-D0A137EAB071}"/>
              </a:ext>
            </a:extLst>
          </p:cNvPr>
          <p:cNvPicPr>
            <a:picLocks noChangeAspect="1"/>
          </p:cNvPicPr>
          <p:nvPr/>
        </p:nvPicPr>
        <p:blipFill>
          <a:blip r:embed="rId2"/>
          <a:stretch>
            <a:fillRect/>
          </a:stretch>
        </p:blipFill>
        <p:spPr>
          <a:xfrm>
            <a:off x="129901" y="0"/>
            <a:ext cx="708299" cy="6858000"/>
          </a:xfrm>
          <a:prstGeom prst="rect">
            <a:avLst/>
          </a:prstGeom>
        </p:spPr>
      </p:pic>
      <p:cxnSp>
        <p:nvCxnSpPr>
          <p:cNvPr id="4" name="Straight Connector 3">
            <a:extLst>
              <a:ext uri="{FF2B5EF4-FFF2-40B4-BE49-F238E27FC236}">
                <a16:creationId xmlns:a16="http://schemas.microsoft.com/office/drawing/2014/main" id="{89279B8C-1AE9-2DA6-DB6D-81C5456F3A0F}"/>
              </a:ext>
            </a:extLst>
          </p:cNvPr>
          <p:cNvCxnSpPr>
            <a:cxnSpLocks/>
          </p:cNvCxnSpPr>
          <p:nvPr/>
        </p:nvCxnSpPr>
        <p:spPr>
          <a:xfrm>
            <a:off x="0" y="1352550"/>
            <a:ext cx="12192000" cy="0"/>
          </a:xfrm>
          <a:prstGeom prst="line">
            <a:avLst/>
          </a:prstGeom>
          <a:ln w="38100">
            <a:solidFill>
              <a:srgbClr val="1FA678"/>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0528DD1-22A8-C777-D45A-C69F28236DF2}"/>
              </a:ext>
            </a:extLst>
          </p:cNvPr>
          <p:cNvPicPr>
            <a:picLocks noChangeAspect="1"/>
          </p:cNvPicPr>
          <p:nvPr/>
        </p:nvPicPr>
        <p:blipFill>
          <a:blip r:embed="rId3"/>
          <a:stretch>
            <a:fillRect/>
          </a:stretch>
        </p:blipFill>
        <p:spPr>
          <a:xfrm>
            <a:off x="8300254" y="4161743"/>
            <a:ext cx="3581865" cy="2029599"/>
          </a:xfrm>
          <a:prstGeom prst="rect">
            <a:avLst/>
          </a:prstGeom>
        </p:spPr>
      </p:pic>
      <p:pic>
        <p:nvPicPr>
          <p:cNvPr id="13" name="Picture 12">
            <a:extLst>
              <a:ext uri="{FF2B5EF4-FFF2-40B4-BE49-F238E27FC236}">
                <a16:creationId xmlns:a16="http://schemas.microsoft.com/office/drawing/2014/main" id="{14A406B3-749E-7FA5-8AAA-8B1A2C82F21B}"/>
              </a:ext>
            </a:extLst>
          </p:cNvPr>
          <p:cNvPicPr>
            <a:picLocks noChangeAspect="1"/>
          </p:cNvPicPr>
          <p:nvPr/>
        </p:nvPicPr>
        <p:blipFill>
          <a:blip r:embed="rId4"/>
          <a:stretch>
            <a:fillRect/>
          </a:stretch>
        </p:blipFill>
        <p:spPr>
          <a:xfrm>
            <a:off x="8300255" y="2048143"/>
            <a:ext cx="3581866" cy="2027402"/>
          </a:xfrm>
          <a:prstGeom prst="rect">
            <a:avLst/>
          </a:prstGeom>
        </p:spPr>
      </p:pic>
      <p:pic>
        <p:nvPicPr>
          <p:cNvPr id="14" name="Picture 13" descr="A picture containing logo&#10;&#10;Description automatically generated">
            <a:extLst>
              <a:ext uri="{FF2B5EF4-FFF2-40B4-BE49-F238E27FC236}">
                <a16:creationId xmlns:a16="http://schemas.microsoft.com/office/drawing/2014/main" id="{46102A48-F081-5585-FEDA-E8AB8A8AE3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25" y="6065414"/>
            <a:ext cx="2721391" cy="648357"/>
          </a:xfrm>
          <a:prstGeom prst="rect">
            <a:avLst/>
          </a:prstGeom>
        </p:spPr>
      </p:pic>
      <p:sp>
        <p:nvSpPr>
          <p:cNvPr id="15" name="TextBox 14">
            <a:extLst>
              <a:ext uri="{FF2B5EF4-FFF2-40B4-BE49-F238E27FC236}">
                <a16:creationId xmlns:a16="http://schemas.microsoft.com/office/drawing/2014/main" id="{F67E6715-D0F5-B672-CFD8-DD0832A85427}"/>
              </a:ext>
            </a:extLst>
          </p:cNvPr>
          <p:cNvSpPr txBox="1"/>
          <p:nvPr/>
        </p:nvSpPr>
        <p:spPr>
          <a:xfrm>
            <a:off x="9394257" y="6389592"/>
            <a:ext cx="2574223" cy="338554"/>
          </a:xfrm>
          <a:prstGeom prst="rect">
            <a:avLst/>
          </a:prstGeom>
          <a:noFill/>
        </p:spPr>
        <p:txBody>
          <a:bodyPr wrap="square" rtlCol="0">
            <a:spAutoFit/>
          </a:bodyPr>
          <a:lstStyle/>
          <a:p>
            <a:r>
              <a:rPr lang="en-GB" sz="1600" dirty="0">
                <a:solidFill>
                  <a:srgbClr val="2E2E2F"/>
                </a:solidFill>
                <a:latin typeface="Museo Sans 700" panose="02000000000000000000" pitchFamily="50" charset="0"/>
              </a:rPr>
              <a:t>VISIT</a:t>
            </a:r>
            <a:r>
              <a:rPr lang="en-GB" sz="1600" dirty="0">
                <a:latin typeface="Museo Sans 700" panose="02000000000000000000" pitchFamily="50" charset="0"/>
              </a:rPr>
              <a:t> </a:t>
            </a:r>
            <a:r>
              <a:rPr lang="en-GB" sz="1600" dirty="0">
                <a:solidFill>
                  <a:srgbClr val="C20E15"/>
                </a:solidFill>
                <a:latin typeface="Museo Sans 700" panose="02000000000000000000" pitchFamily="50" charset="0"/>
              </a:rPr>
              <a:t>MEMF.CAREERS</a:t>
            </a:r>
          </a:p>
        </p:txBody>
      </p:sp>
      <p:sp>
        <p:nvSpPr>
          <p:cNvPr id="17" name="Title 1">
            <a:extLst>
              <a:ext uri="{FF2B5EF4-FFF2-40B4-BE49-F238E27FC236}">
                <a16:creationId xmlns:a16="http://schemas.microsoft.com/office/drawing/2014/main" id="{77329E47-A775-B4A4-8EA1-8CBC8789BAF6}"/>
              </a:ext>
            </a:extLst>
          </p:cNvPr>
          <p:cNvSpPr txBox="1">
            <a:spLocks/>
          </p:cNvSpPr>
          <p:nvPr/>
        </p:nvSpPr>
        <p:spPr>
          <a:xfrm>
            <a:off x="847725" y="1412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2E2E2F"/>
                </a:solidFill>
                <a:latin typeface="Museo Sans 500" panose="02000000000000000000" pitchFamily="50" charset="0"/>
              </a:rPr>
              <a:t>WINNING ENTRY: 14 TO 16 YEARS OLD </a:t>
            </a:r>
          </a:p>
        </p:txBody>
      </p:sp>
    </p:spTree>
    <p:extLst>
      <p:ext uri="{BB962C8B-B14F-4D97-AF65-F5344CB8AC3E}">
        <p14:creationId xmlns:p14="http://schemas.microsoft.com/office/powerpoint/2010/main" val="3687999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9465-C503-735F-AC49-B4183EFBC724}"/>
              </a:ext>
            </a:extLst>
          </p:cNvPr>
          <p:cNvSpPr>
            <a:spLocks noGrp="1"/>
          </p:cNvSpPr>
          <p:nvPr>
            <p:ph type="title"/>
          </p:nvPr>
        </p:nvSpPr>
        <p:spPr>
          <a:xfrm>
            <a:off x="847725" y="141288"/>
            <a:ext cx="10515600" cy="1325563"/>
          </a:xfrm>
        </p:spPr>
        <p:txBody>
          <a:bodyPr>
            <a:normAutofit/>
          </a:bodyPr>
          <a:lstStyle/>
          <a:p>
            <a:r>
              <a:rPr lang="en-GB" sz="3600" dirty="0">
                <a:solidFill>
                  <a:srgbClr val="2E2E2F"/>
                </a:solidFill>
                <a:latin typeface="Museo Sans 500" panose="02000000000000000000" pitchFamily="50" charset="0"/>
              </a:rPr>
              <a:t>WINNING ENTRY: 17 TO 18 YEARS OLD </a:t>
            </a:r>
          </a:p>
        </p:txBody>
      </p:sp>
      <p:sp>
        <p:nvSpPr>
          <p:cNvPr id="5" name="Title 1">
            <a:extLst>
              <a:ext uri="{FF2B5EF4-FFF2-40B4-BE49-F238E27FC236}">
                <a16:creationId xmlns:a16="http://schemas.microsoft.com/office/drawing/2014/main" id="{C6649625-F8AE-1CE6-E0FD-1FB4A6531736}"/>
              </a:ext>
            </a:extLst>
          </p:cNvPr>
          <p:cNvSpPr txBox="1">
            <a:spLocks/>
          </p:cNvSpPr>
          <p:nvPr/>
        </p:nvSpPr>
        <p:spPr>
          <a:xfrm>
            <a:off x="725504" y="10669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i="1" dirty="0">
                <a:solidFill>
                  <a:srgbClr val="000000"/>
                </a:solidFill>
                <a:effectLst/>
                <a:latin typeface="Museo Sans 100" panose="02000000000000000000" pitchFamily="50" charset="0"/>
                <a:ea typeface="Calibri" panose="020F0502020204030204" pitchFamily="34" charset="0"/>
              </a:rPr>
              <a:t>The Greater Reaches Community Centre from John Mason School</a:t>
            </a:r>
            <a:r>
              <a:rPr lang="en-GB" sz="2000" b="1" dirty="0">
                <a:solidFill>
                  <a:srgbClr val="000000"/>
                </a:solidFill>
                <a:effectLst/>
                <a:latin typeface="Museo Sans 100" panose="02000000000000000000" pitchFamily="50" charset="0"/>
                <a:ea typeface="Calibri" panose="020F0502020204030204" pitchFamily="34" charset="0"/>
              </a:rPr>
              <a:t> </a:t>
            </a:r>
            <a:endParaRPr lang="en-GB" sz="2400" b="1" dirty="0">
              <a:latin typeface="Museo Sans 100" panose="02000000000000000000" pitchFamily="50" charset="0"/>
            </a:endParaRPr>
          </a:p>
        </p:txBody>
      </p:sp>
      <p:sp>
        <p:nvSpPr>
          <p:cNvPr id="8" name="TextBox 7">
            <a:extLst>
              <a:ext uri="{FF2B5EF4-FFF2-40B4-BE49-F238E27FC236}">
                <a16:creationId xmlns:a16="http://schemas.microsoft.com/office/drawing/2014/main" id="{8F467DCC-D475-1311-FE2C-994E11FF7B03}"/>
              </a:ext>
            </a:extLst>
          </p:cNvPr>
          <p:cNvSpPr txBox="1"/>
          <p:nvPr/>
        </p:nvSpPr>
        <p:spPr>
          <a:xfrm>
            <a:off x="309879" y="2067461"/>
            <a:ext cx="6562559" cy="2862322"/>
          </a:xfrm>
          <a:prstGeom prst="rect">
            <a:avLst/>
          </a:prstGeom>
          <a:noFill/>
        </p:spPr>
        <p:txBody>
          <a:bodyPr wrap="square" rtlCol="0">
            <a:spAutoFit/>
          </a:bodyPr>
          <a:lstStyle/>
          <a:p>
            <a:pPr marL="457200" algn="just"/>
            <a:r>
              <a:rPr lang="en-GB" sz="1800" dirty="0">
                <a:solidFill>
                  <a:srgbClr val="000000"/>
                </a:solidFill>
                <a:effectLst/>
                <a:latin typeface="Museo Sans 100" panose="02000000000000000000" pitchFamily="50" charset="0"/>
                <a:ea typeface="Times New Roman" panose="02020603050405020304" pitchFamily="18" charset="0"/>
              </a:rPr>
              <a:t>This entry assessed the local needs of the community and highlighted the importance of having a safe and inclusive space, which was showcased throughout the designs of the project. </a:t>
            </a:r>
          </a:p>
          <a:p>
            <a:pPr marL="457200" algn="just"/>
            <a:endParaRPr lang="en-GB" dirty="0">
              <a:solidFill>
                <a:srgbClr val="000000"/>
              </a:solidFill>
              <a:latin typeface="Museo Sans 100" panose="02000000000000000000" pitchFamily="50" charset="0"/>
              <a:ea typeface="Times New Roman" panose="02020603050405020304" pitchFamily="18" charset="0"/>
            </a:endParaRPr>
          </a:p>
          <a:p>
            <a:pPr marL="457200" algn="just"/>
            <a:r>
              <a:rPr lang="en-GB" sz="1800" dirty="0">
                <a:solidFill>
                  <a:srgbClr val="000000"/>
                </a:solidFill>
                <a:effectLst/>
                <a:latin typeface="Museo Sans 100" panose="02000000000000000000" pitchFamily="50" charset="0"/>
                <a:ea typeface="Times New Roman" panose="02020603050405020304" pitchFamily="18" charset="0"/>
              </a:rPr>
              <a:t>Inspiration for the project was taken from the </a:t>
            </a:r>
            <a:r>
              <a:rPr lang="en-GB" dirty="0">
                <a:solidFill>
                  <a:srgbClr val="000000"/>
                </a:solidFill>
                <a:latin typeface="Museo Sans 100" panose="02000000000000000000" pitchFamily="50" charset="0"/>
                <a:ea typeface="Times New Roman" panose="02020603050405020304" pitchFamily="18" charset="0"/>
              </a:rPr>
              <a:t>r</a:t>
            </a:r>
            <a:r>
              <a:rPr lang="en-GB" sz="1800" dirty="0">
                <a:solidFill>
                  <a:srgbClr val="000000"/>
                </a:solidFill>
                <a:effectLst/>
                <a:latin typeface="Museo Sans 100" panose="02000000000000000000" pitchFamily="50" charset="0"/>
                <a:ea typeface="Times New Roman" panose="02020603050405020304" pitchFamily="18" charset="0"/>
              </a:rPr>
              <a:t>esearch they conducted on similar community regeneration projects across the UK. The designs of the building were also influence by local architecture and the needs of the local community.  </a:t>
            </a:r>
            <a:endParaRPr lang="en-GB" sz="1800" dirty="0">
              <a:effectLst/>
              <a:latin typeface="Museo Sans 100" panose="02000000000000000000" pitchFamily="50" charset="0"/>
              <a:ea typeface="Times New Roman" panose="02020603050405020304" pitchFamily="18" charset="0"/>
            </a:endParaRPr>
          </a:p>
        </p:txBody>
      </p:sp>
      <p:sp>
        <p:nvSpPr>
          <p:cNvPr id="10" name="TextBox 9">
            <a:extLst>
              <a:ext uri="{FF2B5EF4-FFF2-40B4-BE49-F238E27FC236}">
                <a16:creationId xmlns:a16="http://schemas.microsoft.com/office/drawing/2014/main" id="{7F6793EC-505F-4821-C8FA-7373270B58CC}"/>
              </a:ext>
            </a:extLst>
          </p:cNvPr>
          <p:cNvSpPr txBox="1"/>
          <p:nvPr/>
        </p:nvSpPr>
        <p:spPr>
          <a:xfrm>
            <a:off x="292613" y="4976395"/>
            <a:ext cx="6597090" cy="646331"/>
          </a:xfrm>
          <a:prstGeom prst="rect">
            <a:avLst/>
          </a:prstGeom>
          <a:noFill/>
        </p:spPr>
        <p:txBody>
          <a:bodyPr wrap="square" rtlCol="0">
            <a:spAutoFit/>
          </a:bodyPr>
          <a:lstStyle/>
          <a:p>
            <a:pPr marL="457200" algn="just"/>
            <a:r>
              <a:rPr lang="en-GB" sz="1800" dirty="0">
                <a:solidFill>
                  <a:srgbClr val="000000"/>
                </a:solidFill>
                <a:effectLst/>
                <a:latin typeface="Museo Sans 100" panose="02000000000000000000" pitchFamily="50" charset="0"/>
                <a:ea typeface="Times New Roman" panose="02020603050405020304" pitchFamily="18" charset="0"/>
              </a:rPr>
              <a:t>The geographical location was also considered and how it would impact the designs and delivery of the project.</a:t>
            </a:r>
            <a:endParaRPr lang="en-GB" dirty="0">
              <a:effectLst/>
              <a:latin typeface="Museo Sans 100" panose="02000000000000000000" pitchFamily="50" charset="0"/>
              <a:ea typeface="Times New Roman" panose="02020603050405020304" pitchFamily="18" charset="0"/>
            </a:endParaRPr>
          </a:p>
        </p:txBody>
      </p:sp>
      <p:pic>
        <p:nvPicPr>
          <p:cNvPr id="11" name="Picture 10">
            <a:extLst>
              <a:ext uri="{FF2B5EF4-FFF2-40B4-BE49-F238E27FC236}">
                <a16:creationId xmlns:a16="http://schemas.microsoft.com/office/drawing/2014/main" id="{0F86E757-5261-5D79-68DC-D0A137EAB071}"/>
              </a:ext>
            </a:extLst>
          </p:cNvPr>
          <p:cNvPicPr>
            <a:picLocks noChangeAspect="1"/>
          </p:cNvPicPr>
          <p:nvPr/>
        </p:nvPicPr>
        <p:blipFill>
          <a:blip r:embed="rId2"/>
          <a:stretch>
            <a:fillRect/>
          </a:stretch>
        </p:blipFill>
        <p:spPr>
          <a:xfrm>
            <a:off x="129901" y="0"/>
            <a:ext cx="708299" cy="6858000"/>
          </a:xfrm>
          <a:prstGeom prst="rect">
            <a:avLst/>
          </a:prstGeom>
        </p:spPr>
      </p:pic>
      <p:cxnSp>
        <p:nvCxnSpPr>
          <p:cNvPr id="4" name="Straight Connector 3">
            <a:extLst>
              <a:ext uri="{FF2B5EF4-FFF2-40B4-BE49-F238E27FC236}">
                <a16:creationId xmlns:a16="http://schemas.microsoft.com/office/drawing/2014/main" id="{89279B8C-1AE9-2DA6-DB6D-81C5456F3A0F}"/>
              </a:ext>
            </a:extLst>
          </p:cNvPr>
          <p:cNvCxnSpPr>
            <a:cxnSpLocks/>
          </p:cNvCxnSpPr>
          <p:nvPr/>
        </p:nvCxnSpPr>
        <p:spPr>
          <a:xfrm>
            <a:off x="0" y="1352550"/>
            <a:ext cx="12192000" cy="0"/>
          </a:xfrm>
          <a:prstGeom prst="line">
            <a:avLst/>
          </a:prstGeom>
          <a:ln w="38100">
            <a:solidFill>
              <a:srgbClr val="F8A440"/>
            </a:solidFill>
          </a:ln>
        </p:spPr>
        <p:style>
          <a:lnRef idx="1">
            <a:schemeClr val="accent1"/>
          </a:lnRef>
          <a:fillRef idx="0">
            <a:schemeClr val="accent1"/>
          </a:fillRef>
          <a:effectRef idx="0">
            <a:schemeClr val="accent1"/>
          </a:effectRef>
          <a:fontRef idx="minor">
            <a:schemeClr val="tx1"/>
          </a:fontRef>
        </p:style>
      </p:cxnSp>
      <p:pic>
        <p:nvPicPr>
          <p:cNvPr id="18" name="Picture 17" descr="A picture containing logo&#10;&#10;Description automatically generated">
            <a:extLst>
              <a:ext uri="{FF2B5EF4-FFF2-40B4-BE49-F238E27FC236}">
                <a16:creationId xmlns:a16="http://schemas.microsoft.com/office/drawing/2014/main" id="{17486E87-B4A2-2722-0A17-3FB2470CE1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725" y="6065414"/>
            <a:ext cx="2721391" cy="648357"/>
          </a:xfrm>
          <a:prstGeom prst="rect">
            <a:avLst/>
          </a:prstGeom>
        </p:spPr>
      </p:pic>
      <p:sp>
        <p:nvSpPr>
          <p:cNvPr id="19" name="TextBox 18">
            <a:extLst>
              <a:ext uri="{FF2B5EF4-FFF2-40B4-BE49-F238E27FC236}">
                <a16:creationId xmlns:a16="http://schemas.microsoft.com/office/drawing/2014/main" id="{1FA18BD6-1808-1DCA-97A2-FBB54BCA28F9}"/>
              </a:ext>
            </a:extLst>
          </p:cNvPr>
          <p:cNvSpPr txBox="1"/>
          <p:nvPr/>
        </p:nvSpPr>
        <p:spPr>
          <a:xfrm>
            <a:off x="9394257" y="6389592"/>
            <a:ext cx="2574223" cy="338554"/>
          </a:xfrm>
          <a:prstGeom prst="rect">
            <a:avLst/>
          </a:prstGeom>
          <a:noFill/>
        </p:spPr>
        <p:txBody>
          <a:bodyPr wrap="square" rtlCol="0">
            <a:spAutoFit/>
          </a:bodyPr>
          <a:lstStyle/>
          <a:p>
            <a:r>
              <a:rPr lang="en-GB" sz="1600" dirty="0">
                <a:solidFill>
                  <a:srgbClr val="2E2E2F"/>
                </a:solidFill>
                <a:latin typeface="Museo Sans 700" panose="02000000000000000000" pitchFamily="50" charset="0"/>
              </a:rPr>
              <a:t>VISIT</a:t>
            </a:r>
            <a:r>
              <a:rPr lang="en-GB" sz="1600" dirty="0">
                <a:latin typeface="Museo Sans 700" panose="02000000000000000000" pitchFamily="50" charset="0"/>
              </a:rPr>
              <a:t> </a:t>
            </a:r>
            <a:r>
              <a:rPr lang="en-GB" sz="1600" dirty="0">
                <a:solidFill>
                  <a:srgbClr val="C20E15"/>
                </a:solidFill>
                <a:latin typeface="Museo Sans 700" panose="02000000000000000000" pitchFamily="50" charset="0"/>
              </a:rPr>
              <a:t>MEMF.CAREERS</a:t>
            </a:r>
          </a:p>
        </p:txBody>
      </p:sp>
      <p:pic>
        <p:nvPicPr>
          <p:cNvPr id="7" name="Picture 6">
            <a:extLst>
              <a:ext uri="{FF2B5EF4-FFF2-40B4-BE49-F238E27FC236}">
                <a16:creationId xmlns:a16="http://schemas.microsoft.com/office/drawing/2014/main" id="{B1601847-EC30-F0E7-5767-D3A3BB844A8D}"/>
              </a:ext>
            </a:extLst>
          </p:cNvPr>
          <p:cNvPicPr>
            <a:picLocks noChangeAspect="1"/>
          </p:cNvPicPr>
          <p:nvPr/>
        </p:nvPicPr>
        <p:blipFill>
          <a:blip r:embed="rId4"/>
          <a:stretch>
            <a:fillRect/>
          </a:stretch>
        </p:blipFill>
        <p:spPr>
          <a:xfrm>
            <a:off x="7054755" y="2510988"/>
            <a:ext cx="4878472" cy="2751959"/>
          </a:xfrm>
          <a:prstGeom prst="rect">
            <a:avLst/>
          </a:prstGeom>
        </p:spPr>
      </p:pic>
    </p:spTree>
    <p:extLst>
      <p:ext uri="{BB962C8B-B14F-4D97-AF65-F5344CB8AC3E}">
        <p14:creationId xmlns:p14="http://schemas.microsoft.com/office/powerpoint/2010/main" val="3764548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9465-C503-735F-AC49-B4183EFBC724}"/>
              </a:ext>
            </a:extLst>
          </p:cNvPr>
          <p:cNvSpPr>
            <a:spLocks noGrp="1"/>
          </p:cNvSpPr>
          <p:nvPr>
            <p:ph type="title"/>
          </p:nvPr>
        </p:nvSpPr>
        <p:spPr>
          <a:xfrm>
            <a:off x="847725" y="141288"/>
            <a:ext cx="10515600" cy="1325563"/>
          </a:xfrm>
        </p:spPr>
        <p:txBody>
          <a:bodyPr>
            <a:normAutofit/>
          </a:bodyPr>
          <a:lstStyle/>
          <a:p>
            <a:r>
              <a:rPr lang="en-GB" sz="3600" dirty="0">
                <a:solidFill>
                  <a:srgbClr val="2E2E2F"/>
                </a:solidFill>
                <a:latin typeface="Museo Sans 500" panose="02000000000000000000" pitchFamily="50" charset="0"/>
              </a:rPr>
              <a:t>WINNING ENTRY: 17 TO 18 YEARS OLD </a:t>
            </a:r>
          </a:p>
        </p:txBody>
      </p:sp>
      <p:sp>
        <p:nvSpPr>
          <p:cNvPr id="5" name="Title 1">
            <a:extLst>
              <a:ext uri="{FF2B5EF4-FFF2-40B4-BE49-F238E27FC236}">
                <a16:creationId xmlns:a16="http://schemas.microsoft.com/office/drawing/2014/main" id="{C6649625-F8AE-1CE6-E0FD-1FB4A6531736}"/>
              </a:ext>
            </a:extLst>
          </p:cNvPr>
          <p:cNvSpPr txBox="1">
            <a:spLocks/>
          </p:cNvSpPr>
          <p:nvPr/>
        </p:nvSpPr>
        <p:spPr>
          <a:xfrm>
            <a:off x="819150" y="10671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i="1" dirty="0">
                <a:solidFill>
                  <a:srgbClr val="000000"/>
                </a:solidFill>
                <a:effectLst/>
                <a:latin typeface="Museo Sans 100" panose="02000000000000000000" pitchFamily="50" charset="0"/>
                <a:ea typeface="Calibri" panose="020F0502020204030204" pitchFamily="34" charset="0"/>
              </a:rPr>
              <a:t>The Greater Reaches Community Centre from John Mason School (continued…)</a:t>
            </a:r>
            <a:r>
              <a:rPr lang="en-GB" sz="2000" b="1" dirty="0">
                <a:solidFill>
                  <a:srgbClr val="000000"/>
                </a:solidFill>
                <a:effectLst/>
                <a:latin typeface="Museo Sans 100" panose="02000000000000000000" pitchFamily="50" charset="0"/>
                <a:ea typeface="Calibri" panose="020F0502020204030204" pitchFamily="34" charset="0"/>
              </a:rPr>
              <a:t> </a:t>
            </a:r>
            <a:endParaRPr lang="en-GB" sz="2400" b="1" dirty="0">
              <a:latin typeface="Museo Sans 100" panose="02000000000000000000" pitchFamily="50" charset="0"/>
            </a:endParaRPr>
          </a:p>
        </p:txBody>
      </p:sp>
      <p:sp>
        <p:nvSpPr>
          <p:cNvPr id="8" name="TextBox 7">
            <a:extLst>
              <a:ext uri="{FF2B5EF4-FFF2-40B4-BE49-F238E27FC236}">
                <a16:creationId xmlns:a16="http://schemas.microsoft.com/office/drawing/2014/main" id="{8F467DCC-D475-1311-FE2C-994E11FF7B03}"/>
              </a:ext>
            </a:extLst>
          </p:cNvPr>
          <p:cNvSpPr txBox="1"/>
          <p:nvPr/>
        </p:nvSpPr>
        <p:spPr>
          <a:xfrm>
            <a:off x="309879" y="2067461"/>
            <a:ext cx="11568854" cy="1200329"/>
          </a:xfrm>
          <a:prstGeom prst="rect">
            <a:avLst/>
          </a:prstGeom>
          <a:noFill/>
        </p:spPr>
        <p:txBody>
          <a:bodyPr wrap="square" rtlCol="0">
            <a:spAutoFit/>
          </a:bodyPr>
          <a:lstStyle/>
          <a:p>
            <a:pPr marL="457200" algn="just"/>
            <a:r>
              <a:rPr lang="en-GB" sz="1800" dirty="0">
                <a:solidFill>
                  <a:srgbClr val="000000"/>
                </a:solidFill>
                <a:effectLst/>
                <a:latin typeface="Museo Sans 100" panose="02000000000000000000" pitchFamily="50" charset="0"/>
                <a:ea typeface="Times New Roman" panose="02020603050405020304" pitchFamily="18" charset="0"/>
              </a:rPr>
              <a:t>The function of the community centre was to create a space for learning new skills (cooking , art, woodwork and transferable life skills), out activities (gardening, kayaking and sports) and specialised rooms for praying, hosting talks or performances. The presentation included a cost analyse to create the community centre  . </a:t>
            </a:r>
            <a:endParaRPr lang="en-GB" sz="1800" dirty="0">
              <a:effectLst/>
              <a:latin typeface="Museo Sans 100" panose="02000000000000000000" pitchFamily="50" charset="0"/>
              <a:ea typeface="Times New Roman" panose="02020603050405020304" pitchFamily="18" charset="0"/>
            </a:endParaRPr>
          </a:p>
        </p:txBody>
      </p:sp>
      <p:sp>
        <p:nvSpPr>
          <p:cNvPr id="10" name="TextBox 9">
            <a:extLst>
              <a:ext uri="{FF2B5EF4-FFF2-40B4-BE49-F238E27FC236}">
                <a16:creationId xmlns:a16="http://schemas.microsoft.com/office/drawing/2014/main" id="{7F6793EC-505F-4821-C8FA-7373270B58CC}"/>
              </a:ext>
            </a:extLst>
          </p:cNvPr>
          <p:cNvSpPr txBox="1"/>
          <p:nvPr/>
        </p:nvSpPr>
        <p:spPr>
          <a:xfrm>
            <a:off x="309879" y="3267045"/>
            <a:ext cx="11568854" cy="646331"/>
          </a:xfrm>
          <a:prstGeom prst="rect">
            <a:avLst/>
          </a:prstGeom>
          <a:noFill/>
        </p:spPr>
        <p:txBody>
          <a:bodyPr wrap="square" rtlCol="0">
            <a:spAutoFit/>
          </a:bodyPr>
          <a:lstStyle/>
          <a:p>
            <a:pPr marL="457200" algn="just"/>
            <a:r>
              <a:rPr lang="en-GB" sz="1800" dirty="0">
                <a:solidFill>
                  <a:srgbClr val="000000"/>
                </a:solidFill>
                <a:effectLst/>
                <a:latin typeface="Museo Sans 100" panose="02000000000000000000" pitchFamily="50" charset="0"/>
                <a:ea typeface="Times New Roman" panose="02020603050405020304" pitchFamily="18" charset="0"/>
              </a:rPr>
              <a:t>The judges were impressed with consideration to sustainability and the needs and benefits to the local community. </a:t>
            </a:r>
            <a:endParaRPr lang="en-GB" dirty="0">
              <a:effectLst/>
              <a:latin typeface="Museo Sans 100" panose="02000000000000000000" pitchFamily="50" charset="0"/>
              <a:ea typeface="Times New Roman" panose="02020603050405020304" pitchFamily="18" charset="0"/>
            </a:endParaRPr>
          </a:p>
        </p:txBody>
      </p:sp>
      <p:pic>
        <p:nvPicPr>
          <p:cNvPr id="11" name="Picture 10">
            <a:extLst>
              <a:ext uri="{FF2B5EF4-FFF2-40B4-BE49-F238E27FC236}">
                <a16:creationId xmlns:a16="http://schemas.microsoft.com/office/drawing/2014/main" id="{0F86E757-5261-5D79-68DC-D0A137EAB071}"/>
              </a:ext>
            </a:extLst>
          </p:cNvPr>
          <p:cNvPicPr>
            <a:picLocks noChangeAspect="1"/>
          </p:cNvPicPr>
          <p:nvPr/>
        </p:nvPicPr>
        <p:blipFill>
          <a:blip r:embed="rId2"/>
          <a:stretch>
            <a:fillRect/>
          </a:stretch>
        </p:blipFill>
        <p:spPr>
          <a:xfrm>
            <a:off x="129901" y="0"/>
            <a:ext cx="708299" cy="6858000"/>
          </a:xfrm>
          <a:prstGeom prst="rect">
            <a:avLst/>
          </a:prstGeom>
        </p:spPr>
      </p:pic>
      <p:cxnSp>
        <p:nvCxnSpPr>
          <p:cNvPr id="4" name="Straight Connector 3">
            <a:extLst>
              <a:ext uri="{FF2B5EF4-FFF2-40B4-BE49-F238E27FC236}">
                <a16:creationId xmlns:a16="http://schemas.microsoft.com/office/drawing/2014/main" id="{89279B8C-1AE9-2DA6-DB6D-81C5456F3A0F}"/>
              </a:ext>
            </a:extLst>
          </p:cNvPr>
          <p:cNvCxnSpPr>
            <a:cxnSpLocks/>
          </p:cNvCxnSpPr>
          <p:nvPr/>
        </p:nvCxnSpPr>
        <p:spPr>
          <a:xfrm>
            <a:off x="0" y="1352550"/>
            <a:ext cx="12192000" cy="0"/>
          </a:xfrm>
          <a:prstGeom prst="line">
            <a:avLst/>
          </a:prstGeom>
          <a:ln w="38100">
            <a:solidFill>
              <a:srgbClr val="F8A44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58DB5A3-A889-3D6A-27C3-0E2616480176}"/>
              </a:ext>
            </a:extLst>
          </p:cNvPr>
          <p:cNvPicPr>
            <a:picLocks noChangeAspect="1"/>
          </p:cNvPicPr>
          <p:nvPr/>
        </p:nvPicPr>
        <p:blipFill>
          <a:blip r:embed="rId3"/>
          <a:stretch>
            <a:fillRect/>
          </a:stretch>
        </p:blipFill>
        <p:spPr>
          <a:xfrm>
            <a:off x="8389516" y="3986639"/>
            <a:ext cx="3663950" cy="1912679"/>
          </a:xfrm>
          <a:prstGeom prst="rect">
            <a:avLst/>
          </a:prstGeom>
        </p:spPr>
      </p:pic>
      <p:pic>
        <p:nvPicPr>
          <p:cNvPr id="15" name="Picture 14">
            <a:extLst>
              <a:ext uri="{FF2B5EF4-FFF2-40B4-BE49-F238E27FC236}">
                <a16:creationId xmlns:a16="http://schemas.microsoft.com/office/drawing/2014/main" id="{4D68EB2D-C53E-E5FC-D394-327BE689C667}"/>
              </a:ext>
            </a:extLst>
          </p:cNvPr>
          <p:cNvPicPr>
            <a:picLocks noChangeAspect="1"/>
          </p:cNvPicPr>
          <p:nvPr/>
        </p:nvPicPr>
        <p:blipFill>
          <a:blip r:embed="rId4"/>
          <a:stretch>
            <a:fillRect/>
          </a:stretch>
        </p:blipFill>
        <p:spPr>
          <a:xfrm>
            <a:off x="893124" y="3982700"/>
            <a:ext cx="3591455" cy="1898841"/>
          </a:xfrm>
          <a:prstGeom prst="rect">
            <a:avLst/>
          </a:prstGeom>
        </p:spPr>
      </p:pic>
      <p:pic>
        <p:nvPicPr>
          <p:cNvPr id="17" name="Picture 16">
            <a:extLst>
              <a:ext uri="{FF2B5EF4-FFF2-40B4-BE49-F238E27FC236}">
                <a16:creationId xmlns:a16="http://schemas.microsoft.com/office/drawing/2014/main" id="{B050F5AB-B249-842C-C309-4245D30D4600}"/>
              </a:ext>
            </a:extLst>
          </p:cNvPr>
          <p:cNvPicPr>
            <a:picLocks noChangeAspect="1"/>
          </p:cNvPicPr>
          <p:nvPr/>
        </p:nvPicPr>
        <p:blipFill>
          <a:blip r:embed="rId5"/>
          <a:stretch>
            <a:fillRect/>
          </a:stretch>
        </p:blipFill>
        <p:spPr>
          <a:xfrm>
            <a:off x="4743137" y="3982700"/>
            <a:ext cx="3364971" cy="1898189"/>
          </a:xfrm>
          <a:prstGeom prst="rect">
            <a:avLst/>
          </a:prstGeom>
        </p:spPr>
      </p:pic>
      <p:pic>
        <p:nvPicPr>
          <p:cNvPr id="18" name="Picture 17" descr="A picture containing logo&#10;&#10;Description automatically generated">
            <a:extLst>
              <a:ext uri="{FF2B5EF4-FFF2-40B4-BE49-F238E27FC236}">
                <a16:creationId xmlns:a16="http://schemas.microsoft.com/office/drawing/2014/main" id="{17486E87-B4A2-2722-0A17-3FB2470CE1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725" y="6065414"/>
            <a:ext cx="2721391" cy="648357"/>
          </a:xfrm>
          <a:prstGeom prst="rect">
            <a:avLst/>
          </a:prstGeom>
        </p:spPr>
      </p:pic>
      <p:sp>
        <p:nvSpPr>
          <p:cNvPr id="19" name="TextBox 18">
            <a:extLst>
              <a:ext uri="{FF2B5EF4-FFF2-40B4-BE49-F238E27FC236}">
                <a16:creationId xmlns:a16="http://schemas.microsoft.com/office/drawing/2014/main" id="{1FA18BD6-1808-1DCA-97A2-FBB54BCA28F9}"/>
              </a:ext>
            </a:extLst>
          </p:cNvPr>
          <p:cNvSpPr txBox="1"/>
          <p:nvPr/>
        </p:nvSpPr>
        <p:spPr>
          <a:xfrm>
            <a:off x="9394257" y="6389592"/>
            <a:ext cx="2574223" cy="338554"/>
          </a:xfrm>
          <a:prstGeom prst="rect">
            <a:avLst/>
          </a:prstGeom>
          <a:noFill/>
        </p:spPr>
        <p:txBody>
          <a:bodyPr wrap="square" rtlCol="0">
            <a:spAutoFit/>
          </a:bodyPr>
          <a:lstStyle/>
          <a:p>
            <a:r>
              <a:rPr lang="en-GB" sz="1600" dirty="0">
                <a:solidFill>
                  <a:srgbClr val="2E2E2F"/>
                </a:solidFill>
                <a:latin typeface="Museo Sans 700" panose="02000000000000000000" pitchFamily="50" charset="0"/>
              </a:rPr>
              <a:t>VISIT</a:t>
            </a:r>
            <a:r>
              <a:rPr lang="en-GB" sz="1600" dirty="0">
                <a:latin typeface="Museo Sans 700" panose="02000000000000000000" pitchFamily="50" charset="0"/>
              </a:rPr>
              <a:t> </a:t>
            </a:r>
            <a:r>
              <a:rPr lang="en-GB" sz="1600" dirty="0">
                <a:solidFill>
                  <a:srgbClr val="C20E15"/>
                </a:solidFill>
                <a:latin typeface="Museo Sans 700" panose="02000000000000000000" pitchFamily="50" charset="0"/>
              </a:rPr>
              <a:t>MEMF.CAREERS</a:t>
            </a:r>
          </a:p>
        </p:txBody>
      </p:sp>
    </p:spTree>
    <p:extLst>
      <p:ext uri="{BB962C8B-B14F-4D97-AF65-F5344CB8AC3E}">
        <p14:creationId xmlns:p14="http://schemas.microsoft.com/office/powerpoint/2010/main" val="1554782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9465-C503-735F-AC49-B4183EFBC724}"/>
              </a:ext>
            </a:extLst>
          </p:cNvPr>
          <p:cNvSpPr>
            <a:spLocks noGrp="1"/>
          </p:cNvSpPr>
          <p:nvPr>
            <p:ph type="title"/>
          </p:nvPr>
        </p:nvSpPr>
        <p:spPr>
          <a:xfrm>
            <a:off x="847725" y="141288"/>
            <a:ext cx="10515600" cy="1325563"/>
          </a:xfrm>
        </p:spPr>
        <p:txBody>
          <a:bodyPr>
            <a:normAutofit/>
          </a:bodyPr>
          <a:lstStyle/>
          <a:p>
            <a:r>
              <a:rPr lang="en-GB" sz="3600" dirty="0">
                <a:solidFill>
                  <a:srgbClr val="2E2E2F"/>
                </a:solidFill>
                <a:latin typeface="Museo Sans 500" panose="02000000000000000000" pitchFamily="50" charset="0"/>
              </a:rPr>
              <a:t>MEMF SUMMER SCHEME COMING SOON… </a:t>
            </a:r>
          </a:p>
        </p:txBody>
      </p:sp>
      <p:sp>
        <p:nvSpPr>
          <p:cNvPr id="5" name="Title 1">
            <a:extLst>
              <a:ext uri="{FF2B5EF4-FFF2-40B4-BE49-F238E27FC236}">
                <a16:creationId xmlns:a16="http://schemas.microsoft.com/office/drawing/2014/main" id="{C6649625-F8AE-1CE6-E0FD-1FB4A6531736}"/>
              </a:ext>
            </a:extLst>
          </p:cNvPr>
          <p:cNvSpPr txBox="1">
            <a:spLocks/>
          </p:cNvSpPr>
          <p:nvPr/>
        </p:nvSpPr>
        <p:spPr>
          <a:xfrm>
            <a:off x="838200" y="1453723"/>
            <a:ext cx="10515600" cy="62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i="1" dirty="0">
                <a:solidFill>
                  <a:srgbClr val="000000"/>
                </a:solidFill>
                <a:latin typeface="Museo Sans 100" panose="02000000000000000000" pitchFamily="50" charset="0"/>
              </a:rPr>
              <a:t>Student lead summer scheme </a:t>
            </a:r>
            <a:endParaRPr lang="en-GB" sz="2400" b="1" dirty="0">
              <a:latin typeface="Museo Sans 100" panose="02000000000000000000" pitchFamily="50" charset="0"/>
            </a:endParaRPr>
          </a:p>
        </p:txBody>
      </p:sp>
      <p:sp>
        <p:nvSpPr>
          <p:cNvPr id="8" name="TextBox 7">
            <a:extLst>
              <a:ext uri="{FF2B5EF4-FFF2-40B4-BE49-F238E27FC236}">
                <a16:creationId xmlns:a16="http://schemas.microsoft.com/office/drawing/2014/main" id="{8F467DCC-D475-1311-FE2C-994E11FF7B03}"/>
              </a:ext>
            </a:extLst>
          </p:cNvPr>
          <p:cNvSpPr txBox="1"/>
          <p:nvPr/>
        </p:nvSpPr>
        <p:spPr>
          <a:xfrm>
            <a:off x="847725" y="2220962"/>
            <a:ext cx="10972098" cy="2266839"/>
          </a:xfrm>
          <a:prstGeom prst="rect">
            <a:avLst/>
          </a:prstGeom>
          <a:noFill/>
        </p:spPr>
        <p:txBody>
          <a:bodyPr wrap="square" rtlCol="0">
            <a:spAutoFit/>
          </a:bodyPr>
          <a:lstStyle/>
          <a:p>
            <a:pPr algn="just">
              <a:lnSpc>
                <a:spcPct val="107000"/>
              </a:lnSpc>
              <a:spcAft>
                <a:spcPts val="800"/>
              </a:spcAft>
            </a:pPr>
            <a:r>
              <a:rPr lang="en-GB" sz="1800" dirty="0">
                <a:solidFill>
                  <a:srgbClr val="000000"/>
                </a:solidFill>
                <a:effectLst/>
                <a:latin typeface="Museo Sans 100" panose="02000000000000000000" pitchFamily="50" charset="0"/>
                <a:ea typeface="Calibri" panose="020F0502020204030204" pitchFamily="34" charset="0"/>
                <a:cs typeface="Calibri" panose="020F0502020204030204" pitchFamily="34" charset="0"/>
              </a:rPr>
              <a:t>If you missed out on entering the school competition, don’t worry!</a:t>
            </a:r>
          </a:p>
          <a:p>
            <a:pPr algn="just">
              <a:lnSpc>
                <a:spcPct val="107000"/>
              </a:lnSpc>
              <a:spcAft>
                <a:spcPts val="800"/>
              </a:spcAft>
            </a:pPr>
            <a:endParaRPr lang="en-GB" dirty="0">
              <a:solidFill>
                <a:srgbClr val="000000"/>
              </a:solidFill>
              <a:latin typeface="Museo Sans 100" panose="02000000000000000000" pitchFamily="50" charset="0"/>
              <a:ea typeface="Calibri" panose="020F0502020204030204" pitchFamily="34" charset="0"/>
              <a:cs typeface="Calibri" panose="020F0502020204030204" pitchFamily="34" charset="0"/>
            </a:endParaRPr>
          </a:p>
          <a:p>
            <a:pPr algn="just">
              <a:lnSpc>
                <a:spcPct val="107000"/>
              </a:lnSpc>
              <a:spcAft>
                <a:spcPts val="800"/>
              </a:spcAft>
            </a:pPr>
            <a:r>
              <a:rPr lang="en-GB" sz="1800" dirty="0">
                <a:solidFill>
                  <a:srgbClr val="000000"/>
                </a:solidFill>
                <a:effectLst/>
                <a:latin typeface="Museo Sans 100" panose="02000000000000000000" pitchFamily="50" charset="0"/>
                <a:ea typeface="Calibri" panose="020F0502020204030204" pitchFamily="34" charset="0"/>
                <a:cs typeface="Calibri" panose="020F0502020204030204" pitchFamily="34" charset="0"/>
              </a:rPr>
              <a:t>We have an exciting project launching in the upcoming weeks, where we have converted the school competition into a student led summer scheme. </a:t>
            </a:r>
          </a:p>
          <a:p>
            <a:pPr algn="just">
              <a:lnSpc>
                <a:spcPct val="107000"/>
              </a:lnSpc>
              <a:spcAft>
                <a:spcPts val="800"/>
              </a:spcAft>
            </a:pPr>
            <a:endParaRPr lang="en-GB" dirty="0">
              <a:solidFill>
                <a:srgbClr val="000000"/>
              </a:solidFill>
              <a:latin typeface="Museo Sans 100" panose="02000000000000000000" pitchFamily="50" charset="0"/>
              <a:ea typeface="Calibri" panose="020F0502020204030204" pitchFamily="34" charset="0"/>
              <a:cs typeface="Calibri" panose="020F0502020204030204" pitchFamily="34" charset="0"/>
            </a:endParaRPr>
          </a:p>
          <a:p>
            <a:pPr algn="just">
              <a:lnSpc>
                <a:spcPct val="107000"/>
              </a:lnSpc>
              <a:spcAft>
                <a:spcPts val="800"/>
              </a:spcAft>
            </a:pPr>
            <a:r>
              <a:rPr lang="en-GB" sz="1800" dirty="0">
                <a:solidFill>
                  <a:srgbClr val="000000"/>
                </a:solidFill>
                <a:effectLst/>
                <a:latin typeface="Museo Sans 100" panose="02000000000000000000" pitchFamily="50" charset="0"/>
                <a:ea typeface="Calibri" panose="020F0502020204030204" pitchFamily="34" charset="0"/>
                <a:cs typeface="Calibri" panose="020F0502020204030204" pitchFamily="34" charset="0"/>
              </a:rPr>
              <a:t>To register your interest, please get in touch at </a:t>
            </a:r>
            <a:r>
              <a:rPr lang="en-GB" sz="1800" u="sng" dirty="0">
                <a:solidFill>
                  <a:srgbClr val="0000FF"/>
                </a:solidFill>
                <a:effectLst/>
                <a:latin typeface="Museo Sans 100" panose="02000000000000000000" pitchFamily="50" charset="0"/>
                <a:ea typeface="Calibri" panose="020F0502020204030204" pitchFamily="34" charset="0"/>
                <a:cs typeface="Calibri" panose="020F0502020204030204" pitchFamily="34" charset="0"/>
                <a:hlinkClick r:id="rId2"/>
              </a:rPr>
              <a:t>info@cstt.org.uk</a:t>
            </a:r>
            <a:endParaRPr lang="en-GB" sz="1800" dirty="0">
              <a:effectLst/>
              <a:latin typeface="Museo Sans 100" panose="02000000000000000000" pitchFamily="50"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0F86E757-5261-5D79-68DC-D0A137EAB071}"/>
              </a:ext>
            </a:extLst>
          </p:cNvPr>
          <p:cNvPicPr>
            <a:picLocks noChangeAspect="1"/>
          </p:cNvPicPr>
          <p:nvPr/>
        </p:nvPicPr>
        <p:blipFill>
          <a:blip r:embed="rId3"/>
          <a:stretch>
            <a:fillRect/>
          </a:stretch>
        </p:blipFill>
        <p:spPr>
          <a:xfrm>
            <a:off x="129901" y="0"/>
            <a:ext cx="708299" cy="6858000"/>
          </a:xfrm>
          <a:prstGeom prst="rect">
            <a:avLst/>
          </a:prstGeom>
        </p:spPr>
      </p:pic>
      <p:cxnSp>
        <p:nvCxnSpPr>
          <p:cNvPr id="4" name="Straight Connector 3">
            <a:extLst>
              <a:ext uri="{FF2B5EF4-FFF2-40B4-BE49-F238E27FC236}">
                <a16:creationId xmlns:a16="http://schemas.microsoft.com/office/drawing/2014/main" id="{89279B8C-1AE9-2DA6-DB6D-81C5456F3A0F}"/>
              </a:ext>
            </a:extLst>
          </p:cNvPr>
          <p:cNvCxnSpPr>
            <a:cxnSpLocks/>
          </p:cNvCxnSpPr>
          <p:nvPr/>
        </p:nvCxnSpPr>
        <p:spPr>
          <a:xfrm>
            <a:off x="0" y="1352550"/>
            <a:ext cx="12192000" cy="0"/>
          </a:xfrm>
          <a:prstGeom prst="line">
            <a:avLst/>
          </a:prstGeom>
          <a:ln w="38100">
            <a:solidFill>
              <a:srgbClr val="317784"/>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logo&#10;&#10;Description automatically generated">
            <a:extLst>
              <a:ext uri="{FF2B5EF4-FFF2-40B4-BE49-F238E27FC236}">
                <a16:creationId xmlns:a16="http://schemas.microsoft.com/office/drawing/2014/main" id="{A2021EE7-D973-25FB-1ACB-C25109A2A5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25" y="6068355"/>
            <a:ext cx="2721391" cy="648357"/>
          </a:xfrm>
          <a:prstGeom prst="rect">
            <a:avLst/>
          </a:prstGeom>
        </p:spPr>
      </p:pic>
      <p:sp>
        <p:nvSpPr>
          <p:cNvPr id="13" name="TextBox 12">
            <a:extLst>
              <a:ext uri="{FF2B5EF4-FFF2-40B4-BE49-F238E27FC236}">
                <a16:creationId xmlns:a16="http://schemas.microsoft.com/office/drawing/2014/main" id="{CFE709D9-7F28-84E0-12B2-9B5AF3FD03EF}"/>
              </a:ext>
            </a:extLst>
          </p:cNvPr>
          <p:cNvSpPr txBox="1"/>
          <p:nvPr/>
        </p:nvSpPr>
        <p:spPr>
          <a:xfrm>
            <a:off x="9394257" y="6392533"/>
            <a:ext cx="2574223" cy="338554"/>
          </a:xfrm>
          <a:prstGeom prst="rect">
            <a:avLst/>
          </a:prstGeom>
          <a:noFill/>
        </p:spPr>
        <p:txBody>
          <a:bodyPr wrap="square" rtlCol="0">
            <a:spAutoFit/>
          </a:bodyPr>
          <a:lstStyle/>
          <a:p>
            <a:r>
              <a:rPr lang="en-GB" sz="1600" dirty="0">
                <a:solidFill>
                  <a:srgbClr val="2E2E2F"/>
                </a:solidFill>
                <a:latin typeface="Museo Sans 700" panose="02000000000000000000" pitchFamily="50" charset="0"/>
              </a:rPr>
              <a:t>VISIT</a:t>
            </a:r>
            <a:r>
              <a:rPr lang="en-GB" sz="1600" dirty="0">
                <a:latin typeface="Museo Sans 700" panose="02000000000000000000" pitchFamily="50" charset="0"/>
              </a:rPr>
              <a:t> </a:t>
            </a:r>
            <a:r>
              <a:rPr lang="en-GB" sz="1600" dirty="0">
                <a:solidFill>
                  <a:srgbClr val="C20E15"/>
                </a:solidFill>
                <a:latin typeface="Museo Sans 700" panose="02000000000000000000" pitchFamily="50" charset="0"/>
              </a:rPr>
              <a:t>MEMF.CAREERS</a:t>
            </a:r>
          </a:p>
        </p:txBody>
      </p:sp>
    </p:spTree>
    <p:extLst>
      <p:ext uri="{BB962C8B-B14F-4D97-AF65-F5344CB8AC3E}">
        <p14:creationId xmlns:p14="http://schemas.microsoft.com/office/powerpoint/2010/main" val="2359357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2EA7555687EC4082FDE27E5210D692" ma:contentTypeVersion="9" ma:contentTypeDescription="Create a new document." ma:contentTypeScope="" ma:versionID="61b823261ffb8cc6da58c48858bc40bd">
  <xsd:schema xmlns:xsd="http://www.w3.org/2001/XMLSchema" xmlns:xs="http://www.w3.org/2001/XMLSchema" xmlns:p="http://schemas.microsoft.com/office/2006/metadata/properties" xmlns:ns3="d93e3b15-4b58-4591-bf77-365bb568a5ed" xmlns:ns4="05b6c609-79fc-4f74-a783-23c02a4c0c11" targetNamespace="http://schemas.microsoft.com/office/2006/metadata/properties" ma:root="true" ma:fieldsID="7ac9f38d2105a33f98615028835a28e1" ns3:_="" ns4:_="">
    <xsd:import namespace="d93e3b15-4b58-4591-bf77-365bb568a5ed"/>
    <xsd:import namespace="05b6c609-79fc-4f74-a783-23c02a4c0c1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3e3b15-4b58-4591-bf77-365bb568a5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b6c609-79fc-4f74-a783-23c02a4c0c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4821B8-7B1B-40D7-B47A-A55B2B6F2604}">
  <ds:schemaRefs>
    <ds:schemaRef ds:uri="http://www.w3.org/XML/1998/namespace"/>
    <ds:schemaRef ds:uri="http://schemas.microsoft.com/office/infopath/2007/PartnerControls"/>
    <ds:schemaRef ds:uri="d93e3b15-4b58-4591-bf77-365bb568a5ed"/>
    <ds:schemaRef ds:uri="http://schemas.microsoft.com/office/2006/documentManagement/types"/>
    <ds:schemaRef ds:uri="http://purl.org/dc/dcmitype/"/>
    <ds:schemaRef ds:uri="http://schemas.microsoft.com/office/2006/metadata/properties"/>
    <ds:schemaRef ds:uri="http://schemas.openxmlformats.org/package/2006/metadata/core-properties"/>
    <ds:schemaRef ds:uri="05b6c609-79fc-4f74-a783-23c02a4c0c11"/>
    <ds:schemaRef ds:uri="http://purl.org/dc/terms/"/>
    <ds:schemaRef ds:uri="http://purl.org/dc/elements/1.1/"/>
  </ds:schemaRefs>
</ds:datastoreItem>
</file>

<file path=customXml/itemProps2.xml><?xml version="1.0" encoding="utf-8"?>
<ds:datastoreItem xmlns:ds="http://schemas.openxmlformats.org/officeDocument/2006/customXml" ds:itemID="{99ACF383-DB71-4D87-9F62-26F6F8AE819F}">
  <ds:schemaRefs>
    <ds:schemaRef ds:uri="http://schemas.microsoft.com/sharepoint/v3/contenttype/forms"/>
  </ds:schemaRefs>
</ds:datastoreItem>
</file>

<file path=customXml/itemProps3.xml><?xml version="1.0" encoding="utf-8"?>
<ds:datastoreItem xmlns:ds="http://schemas.openxmlformats.org/officeDocument/2006/customXml" ds:itemID="{412DB7BB-EE8A-4043-ABC8-A70A2E5818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3e3b15-4b58-4591-bf77-365bb568a5ed"/>
    <ds:schemaRef ds:uri="05b6c609-79fc-4f74-a783-23c02a4c0c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204</TotalTime>
  <Words>499</Words>
  <Application>Microsoft Office PowerPoint</Application>
  <PresentationFormat>Widescreen</PresentationFormat>
  <Paragraphs>35</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Museo Sans 100</vt:lpstr>
      <vt:lpstr>Museo Sans 500</vt:lpstr>
      <vt:lpstr>Museo Sans 700</vt:lpstr>
      <vt:lpstr>Office Theme</vt:lpstr>
      <vt:lpstr>The Winning Entries of the MEMF School Competition 2022</vt:lpstr>
      <vt:lpstr>PowerPoint Presentation</vt:lpstr>
      <vt:lpstr>PowerPoint Presentation</vt:lpstr>
      <vt:lpstr>WINNING ENTRY: 17 TO 18 YEARS OLD </vt:lpstr>
      <vt:lpstr>WINNING ENTRY: 17 TO 18 YEARS OLD </vt:lpstr>
      <vt:lpstr>MEMF SUMMER SCHEME COMING SOON…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Winning Entries of the MEMF School Competition 2022</dc:title>
  <dc:creator>Molly Dunn</dc:creator>
  <cp:lastModifiedBy>Molly Dunn</cp:lastModifiedBy>
  <cp:revision>2</cp:revision>
  <dcterms:created xsi:type="dcterms:W3CDTF">2022-06-09T10:44:41Z</dcterms:created>
  <dcterms:modified xsi:type="dcterms:W3CDTF">2022-06-09T16:32:27Z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0x010100B22EA7555687EC4082FDE27E5210D692</vt:lpwstr>
  </property>
</Properties>
</file>